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8" r:id="rId2"/>
    <p:sldId id="295" r:id="rId3"/>
    <p:sldId id="298" r:id="rId4"/>
    <p:sldId id="293" r:id="rId5"/>
    <p:sldId id="294" r:id="rId6"/>
    <p:sldId id="297" r:id="rId7"/>
    <p:sldId id="299" r:id="rId8"/>
    <p:sldId id="27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C00"/>
    <a:srgbClr val="04756F"/>
    <a:srgbClr val="2E6427"/>
    <a:srgbClr val="FF2D00"/>
    <a:srgbClr val="2E0927"/>
    <a:srgbClr val="D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837" autoAdjust="0"/>
    <p:restoredTop sz="94660"/>
  </p:normalViewPr>
  <p:slideViewPr>
    <p:cSldViewPr snapToGrid="0">
      <p:cViewPr varScale="1">
        <p:scale>
          <a:sx n="74" d="100"/>
          <a:sy n="74" d="100"/>
        </p:scale>
        <p:origin x="54" y="7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4151E4-CF0B-415F-A9FF-D71A657F8F5B}" type="datetimeFigureOut">
              <a:rPr lang="en-US" smtClean="0"/>
              <a:pPr/>
              <a:t>9/26/2016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5F6953-94E8-4247-8CC0-9215D289327C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56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e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e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e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e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e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e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409432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1"/>
          </p:nvPr>
        </p:nvSpPr>
        <p:spPr>
          <a:xfrm>
            <a:off x="420688" y="5145088"/>
            <a:ext cx="9017000" cy="655637"/>
          </a:xfrm>
        </p:spPr>
        <p:txBody>
          <a:bodyPr anchor="ctr">
            <a:noAutofit/>
          </a:bodyPr>
          <a:lstStyle>
            <a:lvl1pPr marL="0" indent="0">
              <a:buNone/>
              <a:defRPr sz="2800" b="1" i="0" baseline="0">
                <a:solidFill>
                  <a:srgbClr val="04756F"/>
                </a:solidFill>
                <a:latin typeface="Franklin Gothic Demi" panose="020B0703020102020204" pitchFamily="34" charset="0"/>
              </a:defRPr>
            </a:lvl1pPr>
            <a:lvl2pPr>
              <a:defRPr sz="2800" b="1" i="0" baseline="0">
                <a:solidFill>
                  <a:srgbClr val="04756F"/>
                </a:solidFill>
                <a:latin typeface="Franklin Gothic Demi" panose="020B0703020102020204" pitchFamily="34" charset="0"/>
              </a:defRPr>
            </a:lvl2pPr>
            <a:lvl3pPr>
              <a:defRPr sz="2800" b="1" i="0" baseline="0">
                <a:solidFill>
                  <a:srgbClr val="04756F"/>
                </a:solidFill>
                <a:latin typeface="Franklin Gothic Demi" panose="020B0703020102020204" pitchFamily="34" charset="0"/>
              </a:defRPr>
            </a:lvl3pPr>
            <a:lvl4pPr>
              <a:defRPr sz="2800" b="1" i="0" baseline="0">
                <a:solidFill>
                  <a:srgbClr val="04756F"/>
                </a:solidFill>
                <a:latin typeface="Franklin Gothic Demi" panose="020B0703020102020204" pitchFamily="34" charset="0"/>
              </a:defRPr>
            </a:lvl4pPr>
            <a:lvl5pPr>
              <a:defRPr sz="2800" b="1" i="0" baseline="0">
                <a:solidFill>
                  <a:srgbClr val="04756F"/>
                </a:solidFill>
                <a:latin typeface="Franklin Gothic Demi" panose="020B07030201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2"/>
          </p:nvPr>
        </p:nvSpPr>
        <p:spPr>
          <a:xfrm>
            <a:off x="420622" y="5897607"/>
            <a:ext cx="9016604" cy="825386"/>
          </a:xfrm>
        </p:spPr>
        <p:txBody>
          <a:bodyPr anchor="t">
            <a:noAutofit/>
          </a:bodyPr>
          <a:lstStyle>
            <a:lvl1pPr marL="0" indent="0">
              <a:buNone/>
              <a:defRPr sz="2400" baseline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defRPr>
            </a:lvl1pPr>
            <a:lvl2pPr marL="457200" indent="0">
              <a:buNone/>
              <a:defRPr sz="2400" baseline="0">
                <a:latin typeface="Franklin Gothic Book" panose="020B0503020102020204" pitchFamily="34" charset="0"/>
              </a:defRPr>
            </a:lvl2pPr>
            <a:lvl3pPr marL="914400" indent="0">
              <a:buNone/>
              <a:defRPr sz="2400" baseline="0">
                <a:latin typeface="Franklin Gothic Book" panose="020B0503020102020204" pitchFamily="34" charset="0"/>
              </a:defRPr>
            </a:lvl3pPr>
            <a:lvl4pPr marL="1371600" indent="0">
              <a:buNone/>
              <a:defRPr sz="2400" baseline="0">
                <a:latin typeface="Franklin Gothic Book" panose="020B0503020102020204" pitchFamily="34" charset="0"/>
              </a:defRPr>
            </a:lvl4pPr>
            <a:lvl5pPr marL="1828800" indent="0">
              <a:buNone/>
              <a:defRPr sz="2400" baseline="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0" y="3805498"/>
            <a:ext cx="12192000" cy="927280"/>
          </a:xfrm>
          <a:prstGeom prst="rect">
            <a:avLst/>
          </a:prstGeom>
          <a:solidFill>
            <a:srgbClr val="FF8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4732778"/>
            <a:ext cx="12192000" cy="92075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622" y="3949261"/>
            <a:ext cx="1602702" cy="639753"/>
          </a:xfrm>
          <a:prstGeom prst="rect">
            <a:avLst/>
          </a:prstGeom>
        </p:spPr>
      </p:pic>
      <p:sp>
        <p:nvSpPr>
          <p:cNvPr id="21" name="Title 1"/>
          <p:cNvSpPr txBox="1">
            <a:spLocks/>
          </p:cNvSpPr>
          <p:nvPr userDrawn="1"/>
        </p:nvSpPr>
        <p:spPr>
          <a:xfrm>
            <a:off x="8955936" y="3968971"/>
            <a:ext cx="2963594" cy="6200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800" b="1" i="1" dirty="0" smtClean="0">
                <a:solidFill>
                  <a:schemeClr val="bg1"/>
                </a:solidFill>
                <a:latin typeface="+mn-lt"/>
              </a:rPr>
              <a:t>Mobility is freedom</a:t>
            </a:r>
            <a:endParaRPr lang="en-US" sz="1800" b="1" i="1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3" name="Picture 12" descr="flag_yellow_low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7450" y="6313418"/>
            <a:ext cx="603885" cy="409575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 userDrawn="1"/>
        </p:nvSpPr>
        <p:spPr>
          <a:xfrm>
            <a:off x="10038888" y="6310456"/>
            <a:ext cx="218730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project has received funding from the European Union’s Horizon 2020 research and innovation </a:t>
            </a:r>
            <a:r>
              <a:rPr lang="en-US" sz="70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Programme</a:t>
            </a:r>
            <a:r>
              <a:rPr lang="en-US" sz="7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under grant agreement No 640401.</a:t>
            </a:r>
            <a:endParaRPr lang="en-US" sz="700" i="0" dirty="0"/>
          </a:p>
        </p:txBody>
      </p:sp>
    </p:spTree>
    <p:extLst>
      <p:ext uri="{BB962C8B-B14F-4D97-AF65-F5344CB8AC3E}">
        <p14:creationId xmlns:p14="http://schemas.microsoft.com/office/powerpoint/2010/main" val="2577770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big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927280"/>
          </a:xfrm>
          <a:prstGeom prst="rect">
            <a:avLst/>
          </a:prstGeom>
          <a:solidFill>
            <a:srgbClr val="FF8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927280"/>
            <a:ext cx="12192000" cy="92075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622" y="143763"/>
            <a:ext cx="1602702" cy="639753"/>
          </a:xfrm>
          <a:prstGeom prst="rect">
            <a:avLst/>
          </a:prstGeom>
        </p:spPr>
      </p:pic>
      <p:sp>
        <p:nvSpPr>
          <p:cNvPr id="13" name="Title 1"/>
          <p:cNvSpPr txBox="1">
            <a:spLocks/>
          </p:cNvSpPr>
          <p:nvPr userDrawn="1"/>
        </p:nvSpPr>
        <p:spPr>
          <a:xfrm>
            <a:off x="8993944" y="161173"/>
            <a:ext cx="2963594" cy="6200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800" b="1" i="1" dirty="0" smtClean="0">
                <a:solidFill>
                  <a:schemeClr val="bg1"/>
                </a:solidFill>
                <a:latin typeface="+mn-lt"/>
              </a:rPr>
              <a:t>Mobility is freedom</a:t>
            </a:r>
            <a:endParaRPr lang="en-US" sz="1800" b="1" i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3"/>
          </p:nvPr>
        </p:nvSpPr>
        <p:spPr>
          <a:xfrm>
            <a:off x="420622" y="1130300"/>
            <a:ext cx="8723378" cy="622300"/>
          </a:xfrm>
        </p:spPr>
        <p:txBody>
          <a:bodyPr anchor="ctr">
            <a:normAutofit/>
          </a:bodyPr>
          <a:lstStyle>
            <a:lvl1pPr marL="0" indent="0">
              <a:buNone/>
              <a:defRPr sz="2400">
                <a:solidFill>
                  <a:srgbClr val="04756F"/>
                </a:solidFill>
                <a:latin typeface="Franklin Gothic Demi" panose="020B070302010202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4"/>
          </p:nvPr>
        </p:nvSpPr>
        <p:spPr>
          <a:xfrm>
            <a:off x="420688" y="1946635"/>
            <a:ext cx="8723312" cy="1952265"/>
          </a:xfrm>
        </p:spPr>
        <p:txBody>
          <a:bodyPr anchor="t"/>
          <a:lstStyle>
            <a:lvl1pPr marL="0" indent="0">
              <a:buNone/>
              <a:defRPr sz="24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  <a:lvl2pPr>
              <a:defRPr sz="2000">
                <a:latin typeface="+mj-lt"/>
              </a:defRPr>
            </a:lvl2pPr>
            <a:lvl3pPr>
              <a:defRPr sz="1800" i="1">
                <a:latin typeface="+mn-lt"/>
              </a:defRPr>
            </a:lvl3pPr>
            <a:lvl4pPr>
              <a:defRPr sz="1600" i="1">
                <a:latin typeface="Franklin Gothic Demi" panose="020B0703020102020204" pitchFamily="34" charset="0"/>
              </a:defRPr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cxnSp>
        <p:nvCxnSpPr>
          <p:cNvPr id="23" name="Straight Connector 22"/>
          <p:cNvCxnSpPr/>
          <p:nvPr userDrawn="1"/>
        </p:nvCxnSpPr>
        <p:spPr>
          <a:xfrm>
            <a:off x="0" y="6273800"/>
            <a:ext cx="12192000" cy="0"/>
          </a:xfrm>
          <a:prstGeom prst="line">
            <a:avLst/>
          </a:prstGeom>
          <a:ln>
            <a:solidFill>
              <a:srgbClr val="FF8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731025" y="6414868"/>
            <a:ext cx="6888885" cy="337625"/>
          </a:xfrm>
        </p:spPr>
        <p:txBody>
          <a:bodyPr/>
          <a:lstStyle>
            <a:lvl1pPr>
              <a:defRPr b="1">
                <a:solidFill>
                  <a:srgbClr val="04756F"/>
                </a:solidFill>
              </a:defRPr>
            </a:lvl1pPr>
          </a:lstStyle>
          <a:p>
            <a:pPr algn="l"/>
            <a:r>
              <a:rPr lang="en-US" dirty="0" smtClean="0"/>
              <a:t>Event | date | location</a:t>
            </a:r>
            <a:endParaRPr lang="en-US" dirty="0"/>
          </a:p>
        </p:txBody>
      </p:sp>
      <p:sp>
        <p:nvSpPr>
          <p:cNvPr id="26" name="Footer Placeholder 14"/>
          <p:cNvSpPr txBox="1">
            <a:spLocks/>
          </p:cNvSpPr>
          <p:nvPr userDrawn="1"/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b="1" dirty="0">
              <a:solidFill>
                <a:srgbClr val="04756F"/>
              </a:solidFill>
            </a:endParaRPr>
          </a:p>
        </p:txBody>
      </p:sp>
      <p:sp>
        <p:nvSpPr>
          <p:cNvPr id="27" name="Oval 26"/>
          <p:cNvSpPr/>
          <p:nvPr userDrawn="1"/>
        </p:nvSpPr>
        <p:spPr>
          <a:xfrm>
            <a:off x="11619913" y="6414868"/>
            <a:ext cx="337625" cy="337625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619912" y="6414868"/>
            <a:ext cx="337625" cy="337625"/>
          </a:xfrm>
        </p:spPr>
        <p:txBody>
          <a:bodyPr/>
          <a:lstStyle>
            <a:lvl1pPr algn="ctr">
              <a:defRPr sz="1000" b="0">
                <a:solidFill>
                  <a:schemeClr val="bg1"/>
                </a:solidFill>
                <a:latin typeface="Franklin Gothic Demi" panose="020B0703020102020204" pitchFamily="34" charset="0"/>
              </a:defRPr>
            </a:lvl1pPr>
          </a:lstStyle>
          <a:p>
            <a:fld id="{81F22188-D096-4B10-AA7C-B7B77F70961A}" type="slidenum">
              <a:rPr lang="en-US" smtClean="0"/>
              <a:pPr/>
              <a:t>‹N›</a:t>
            </a:fld>
            <a:endParaRPr lang="en-US" dirty="0"/>
          </a:p>
        </p:txBody>
      </p:sp>
      <p:pic>
        <p:nvPicPr>
          <p:cNvPr id="17" name="Picture 16" descr="flag_yellow_low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0865" y="6333739"/>
            <a:ext cx="603885" cy="409575"/>
          </a:xfrm>
          <a:prstGeom prst="rect">
            <a:avLst/>
          </a:prstGeom>
          <a:noFill/>
        </p:spPr>
      </p:pic>
      <p:sp>
        <p:nvSpPr>
          <p:cNvPr id="19" name="TextBox 18"/>
          <p:cNvSpPr txBox="1"/>
          <p:nvPr userDrawn="1"/>
        </p:nvSpPr>
        <p:spPr>
          <a:xfrm>
            <a:off x="2627209" y="6336995"/>
            <a:ext cx="218730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project has received funding from the European Union’s Horizon 2020 research and innovation </a:t>
            </a:r>
            <a:r>
              <a:rPr lang="en-US" sz="70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Programme</a:t>
            </a:r>
            <a:r>
              <a:rPr lang="en-US" sz="7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under grant agreement No 640401.</a:t>
            </a:r>
            <a:endParaRPr lang="en-US" sz="700" i="0" dirty="0"/>
          </a:p>
        </p:txBody>
      </p:sp>
    </p:spTree>
    <p:extLst>
      <p:ext uri="{BB962C8B-B14F-4D97-AF65-F5344CB8AC3E}">
        <p14:creationId xmlns:p14="http://schemas.microsoft.com/office/powerpoint/2010/main" val="126309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small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355558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340430"/>
            <a:ext cx="12192000" cy="92075"/>
          </a:xfrm>
          <a:prstGeom prst="rect">
            <a:avLst/>
          </a:prstGeom>
          <a:solidFill>
            <a:srgbClr val="FF8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10206038" y="70660"/>
            <a:ext cx="1751500" cy="2547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600" b="1" i="1" dirty="0" smtClean="0">
                <a:solidFill>
                  <a:schemeClr val="bg1"/>
                </a:solidFill>
                <a:latin typeface="+mn-lt"/>
              </a:rPr>
              <a:t>Mobility is freedom</a:t>
            </a:r>
            <a:endParaRPr lang="en-US" sz="1600" b="1" i="1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872" y="74397"/>
            <a:ext cx="1099898" cy="18908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622" y="59590"/>
            <a:ext cx="237104" cy="236287"/>
          </a:xfrm>
          <a:prstGeom prst="rect">
            <a:avLst/>
          </a:prstGeom>
        </p:spPr>
      </p:pic>
      <p:sp>
        <p:nvSpPr>
          <p:cNvPr id="17" name="Text Placeholder 17"/>
          <p:cNvSpPr>
            <a:spLocks noGrp="1"/>
          </p:cNvSpPr>
          <p:nvPr>
            <p:ph type="body" sz="quarter" idx="13"/>
          </p:nvPr>
        </p:nvSpPr>
        <p:spPr>
          <a:xfrm>
            <a:off x="420622" y="573572"/>
            <a:ext cx="8723378" cy="622300"/>
          </a:xfrm>
        </p:spPr>
        <p:txBody>
          <a:bodyPr anchor="ctr">
            <a:normAutofit/>
          </a:bodyPr>
          <a:lstStyle>
            <a:lvl1pPr marL="0" indent="0">
              <a:buNone/>
              <a:defRPr sz="2400">
                <a:solidFill>
                  <a:srgbClr val="04756F"/>
                </a:solidFill>
                <a:latin typeface="Franklin Gothic Demi" panose="020B070302010202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8" name="Text Placeholder 19"/>
          <p:cNvSpPr>
            <a:spLocks noGrp="1"/>
          </p:cNvSpPr>
          <p:nvPr>
            <p:ph type="body" sz="quarter" idx="14"/>
          </p:nvPr>
        </p:nvSpPr>
        <p:spPr>
          <a:xfrm>
            <a:off x="420688" y="1389907"/>
            <a:ext cx="8723312" cy="1952265"/>
          </a:xfrm>
        </p:spPr>
        <p:txBody>
          <a:bodyPr anchor="t"/>
          <a:lstStyle>
            <a:lvl1pPr marL="0" indent="0">
              <a:buNone/>
              <a:defRPr sz="24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  <a:lvl2pPr>
              <a:defRPr sz="2000">
                <a:latin typeface="+mj-lt"/>
              </a:defRPr>
            </a:lvl2pPr>
            <a:lvl3pPr>
              <a:defRPr sz="1800" i="1">
                <a:latin typeface="+mn-lt"/>
              </a:defRPr>
            </a:lvl3pPr>
            <a:lvl4pPr>
              <a:defRPr sz="1600" i="1">
                <a:latin typeface="Franklin Gothic Demi" panose="020B0703020102020204" pitchFamily="34" charset="0"/>
              </a:defRPr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273800"/>
            <a:ext cx="12192000" cy="0"/>
          </a:xfrm>
          <a:prstGeom prst="line">
            <a:avLst/>
          </a:prstGeom>
          <a:ln>
            <a:solidFill>
              <a:srgbClr val="FF8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731025" y="6414868"/>
            <a:ext cx="6888885" cy="337625"/>
          </a:xfrm>
        </p:spPr>
        <p:txBody>
          <a:bodyPr/>
          <a:lstStyle>
            <a:lvl1pPr>
              <a:defRPr b="1">
                <a:solidFill>
                  <a:srgbClr val="04756F"/>
                </a:solidFill>
              </a:defRPr>
            </a:lvl1pPr>
          </a:lstStyle>
          <a:p>
            <a:pPr algn="l"/>
            <a:r>
              <a:rPr lang="en-US" dirty="0" smtClean="0"/>
              <a:t>Event | date | location</a:t>
            </a:r>
            <a:endParaRPr lang="en-US" dirty="0"/>
          </a:p>
        </p:txBody>
      </p:sp>
      <p:sp>
        <p:nvSpPr>
          <p:cNvPr id="21" name="Footer Placeholder 14"/>
          <p:cNvSpPr txBox="1">
            <a:spLocks/>
          </p:cNvSpPr>
          <p:nvPr userDrawn="1"/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b="1" dirty="0">
              <a:solidFill>
                <a:srgbClr val="04756F"/>
              </a:solidFill>
            </a:endParaRPr>
          </a:p>
        </p:txBody>
      </p:sp>
      <p:sp>
        <p:nvSpPr>
          <p:cNvPr id="22" name="Oval 21"/>
          <p:cNvSpPr/>
          <p:nvPr userDrawn="1"/>
        </p:nvSpPr>
        <p:spPr>
          <a:xfrm>
            <a:off x="11619913" y="6414868"/>
            <a:ext cx="337625" cy="337625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619912" y="6414868"/>
            <a:ext cx="337625" cy="337625"/>
          </a:xfrm>
        </p:spPr>
        <p:txBody>
          <a:bodyPr/>
          <a:lstStyle>
            <a:lvl1pPr algn="ctr">
              <a:defRPr sz="1000" b="0">
                <a:solidFill>
                  <a:schemeClr val="bg1"/>
                </a:solidFill>
                <a:latin typeface="Franklin Gothic Demi" panose="020B0703020102020204" pitchFamily="34" charset="0"/>
              </a:defRPr>
            </a:lvl1pPr>
          </a:lstStyle>
          <a:p>
            <a:fld id="{81F22188-D096-4B10-AA7C-B7B77F70961A}" type="slidenum">
              <a:rPr lang="en-US" smtClean="0"/>
              <a:pPr/>
              <a:t>‹N›</a:t>
            </a:fld>
            <a:endParaRPr lang="en-US" dirty="0"/>
          </a:p>
        </p:txBody>
      </p:sp>
      <p:pic>
        <p:nvPicPr>
          <p:cNvPr id="15" name="Picture 14" descr="flag_yellow_low"/>
          <p:cNvPicPr/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0865" y="6333739"/>
            <a:ext cx="603885" cy="409575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 userDrawn="1"/>
        </p:nvSpPr>
        <p:spPr>
          <a:xfrm>
            <a:off x="2627209" y="6336995"/>
            <a:ext cx="218730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project has received funding from the European Union’s Horizon 2020 research and innovation </a:t>
            </a:r>
            <a:r>
              <a:rPr lang="en-US" sz="70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Programme</a:t>
            </a:r>
            <a:r>
              <a:rPr lang="en-US" sz="7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under grant agreement No 640401.</a:t>
            </a:r>
            <a:endParaRPr lang="en-US" sz="700" i="0" dirty="0"/>
          </a:p>
        </p:txBody>
      </p:sp>
    </p:spTree>
    <p:extLst>
      <p:ext uri="{BB962C8B-B14F-4D97-AF65-F5344CB8AC3E}">
        <p14:creationId xmlns:p14="http://schemas.microsoft.com/office/powerpoint/2010/main" val="3170291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ictur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0" y="447548"/>
            <a:ext cx="12192000" cy="5778525"/>
          </a:xfrm>
        </p:spPr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355558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340430"/>
            <a:ext cx="12192000" cy="92075"/>
          </a:xfrm>
          <a:prstGeom prst="rect">
            <a:avLst/>
          </a:prstGeom>
          <a:solidFill>
            <a:srgbClr val="FF8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/>
          <p:cNvSpPr txBox="1">
            <a:spLocks/>
          </p:cNvSpPr>
          <p:nvPr userDrawn="1"/>
        </p:nvSpPr>
        <p:spPr>
          <a:xfrm>
            <a:off x="10206038" y="70660"/>
            <a:ext cx="1751500" cy="2547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600" b="1" i="1" dirty="0" smtClean="0">
                <a:solidFill>
                  <a:schemeClr val="bg1"/>
                </a:solidFill>
                <a:latin typeface="+mn-lt"/>
              </a:rPr>
              <a:t>Mobility is freedom</a:t>
            </a:r>
            <a:endParaRPr lang="en-US" sz="1600" b="1" i="1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872" y="74397"/>
            <a:ext cx="1099898" cy="18908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622" y="59590"/>
            <a:ext cx="237104" cy="236287"/>
          </a:xfrm>
          <a:prstGeom prst="rect">
            <a:avLst/>
          </a:prstGeom>
        </p:spPr>
      </p:pic>
      <p:cxnSp>
        <p:nvCxnSpPr>
          <p:cNvPr id="14" name="Straight Connector 13"/>
          <p:cNvCxnSpPr/>
          <p:nvPr userDrawn="1"/>
        </p:nvCxnSpPr>
        <p:spPr>
          <a:xfrm>
            <a:off x="0" y="6273800"/>
            <a:ext cx="12192000" cy="0"/>
          </a:xfrm>
          <a:prstGeom prst="line">
            <a:avLst/>
          </a:prstGeom>
          <a:ln>
            <a:solidFill>
              <a:srgbClr val="FF8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731025" y="6414868"/>
            <a:ext cx="6888885" cy="337625"/>
          </a:xfrm>
        </p:spPr>
        <p:txBody>
          <a:bodyPr/>
          <a:lstStyle>
            <a:lvl1pPr>
              <a:defRPr b="1">
                <a:solidFill>
                  <a:srgbClr val="04756F"/>
                </a:solidFill>
              </a:defRPr>
            </a:lvl1pPr>
          </a:lstStyle>
          <a:p>
            <a:pPr algn="l"/>
            <a:r>
              <a:rPr lang="en-US" dirty="0" smtClean="0"/>
              <a:t>Event | date | location</a:t>
            </a:r>
            <a:endParaRPr lang="en-US" dirty="0"/>
          </a:p>
        </p:txBody>
      </p:sp>
      <p:sp>
        <p:nvSpPr>
          <p:cNvPr id="20" name="Footer Placeholder 14"/>
          <p:cNvSpPr txBox="1">
            <a:spLocks/>
          </p:cNvSpPr>
          <p:nvPr userDrawn="1"/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b="1" dirty="0">
              <a:solidFill>
                <a:srgbClr val="04756F"/>
              </a:solidFill>
            </a:endParaRPr>
          </a:p>
        </p:txBody>
      </p:sp>
      <p:sp>
        <p:nvSpPr>
          <p:cNvPr id="21" name="Oval 20"/>
          <p:cNvSpPr/>
          <p:nvPr userDrawn="1"/>
        </p:nvSpPr>
        <p:spPr>
          <a:xfrm>
            <a:off x="11619913" y="6414868"/>
            <a:ext cx="337625" cy="337625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619912" y="6414868"/>
            <a:ext cx="337625" cy="337625"/>
          </a:xfrm>
        </p:spPr>
        <p:txBody>
          <a:bodyPr/>
          <a:lstStyle>
            <a:lvl1pPr algn="ctr">
              <a:defRPr sz="1000" b="0">
                <a:solidFill>
                  <a:schemeClr val="bg1"/>
                </a:solidFill>
                <a:latin typeface="Franklin Gothic Demi" panose="020B0703020102020204" pitchFamily="34" charset="0"/>
              </a:defRPr>
            </a:lvl1pPr>
          </a:lstStyle>
          <a:p>
            <a:fld id="{81F22188-D096-4B10-AA7C-B7B77F70961A}" type="slidenum">
              <a:rPr lang="en-US" smtClean="0"/>
              <a:pPr/>
              <a:t>‹N›</a:t>
            </a:fld>
            <a:endParaRPr lang="en-US" dirty="0"/>
          </a:p>
        </p:txBody>
      </p:sp>
      <p:pic>
        <p:nvPicPr>
          <p:cNvPr id="15" name="Picture 14" descr="flag_yellow_low"/>
          <p:cNvPicPr/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0865" y="6333739"/>
            <a:ext cx="603885" cy="409575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 userDrawn="1"/>
        </p:nvSpPr>
        <p:spPr>
          <a:xfrm>
            <a:off x="2627209" y="6336995"/>
            <a:ext cx="218730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project has received funding from the European Union’s Horizon 2020 research and innovation </a:t>
            </a:r>
            <a:r>
              <a:rPr lang="en-US" sz="70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Programme</a:t>
            </a:r>
            <a:r>
              <a:rPr lang="en-US" sz="7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under grant agreement No 640401.</a:t>
            </a:r>
            <a:endParaRPr lang="en-US" sz="700" i="0" dirty="0"/>
          </a:p>
        </p:txBody>
      </p:sp>
    </p:spTree>
    <p:extLst>
      <p:ext uri="{BB962C8B-B14F-4D97-AF65-F5344CB8AC3E}">
        <p14:creationId xmlns:p14="http://schemas.microsoft.com/office/powerpoint/2010/main" val="879780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hart Placeholder 19"/>
          <p:cNvSpPr>
            <a:spLocks noGrp="1"/>
          </p:cNvSpPr>
          <p:nvPr>
            <p:ph type="chart" sz="quarter" idx="13"/>
          </p:nvPr>
        </p:nvSpPr>
        <p:spPr>
          <a:xfrm>
            <a:off x="950913" y="638175"/>
            <a:ext cx="10575925" cy="55340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5" name="Rectangle 24"/>
          <p:cNvSpPr/>
          <p:nvPr userDrawn="1"/>
        </p:nvSpPr>
        <p:spPr>
          <a:xfrm>
            <a:off x="0" y="0"/>
            <a:ext cx="12192000" cy="355558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 userDrawn="1"/>
        </p:nvSpPr>
        <p:spPr>
          <a:xfrm>
            <a:off x="0" y="340430"/>
            <a:ext cx="12192000" cy="92075"/>
          </a:xfrm>
          <a:prstGeom prst="rect">
            <a:avLst/>
          </a:prstGeom>
          <a:solidFill>
            <a:srgbClr val="FF8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itle 1"/>
          <p:cNvSpPr txBox="1">
            <a:spLocks/>
          </p:cNvSpPr>
          <p:nvPr userDrawn="1"/>
        </p:nvSpPr>
        <p:spPr>
          <a:xfrm>
            <a:off x="10206038" y="70660"/>
            <a:ext cx="1751500" cy="2547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600" b="1" i="1" dirty="0" smtClean="0">
                <a:solidFill>
                  <a:schemeClr val="bg1"/>
                </a:solidFill>
                <a:latin typeface="+mn-lt"/>
              </a:rPr>
              <a:t>Mobility is freedom</a:t>
            </a:r>
            <a:endParaRPr lang="en-US" sz="1600" b="1" i="1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28" name="Picture 2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872" y="74397"/>
            <a:ext cx="1099898" cy="189086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622" y="59590"/>
            <a:ext cx="237104" cy="236287"/>
          </a:xfrm>
          <a:prstGeom prst="rect">
            <a:avLst/>
          </a:prstGeom>
        </p:spPr>
      </p:pic>
      <p:cxnSp>
        <p:nvCxnSpPr>
          <p:cNvPr id="14" name="Straight Connector 13"/>
          <p:cNvCxnSpPr/>
          <p:nvPr userDrawn="1"/>
        </p:nvCxnSpPr>
        <p:spPr>
          <a:xfrm>
            <a:off x="0" y="6273800"/>
            <a:ext cx="12192000" cy="0"/>
          </a:xfrm>
          <a:prstGeom prst="line">
            <a:avLst/>
          </a:prstGeom>
          <a:ln>
            <a:solidFill>
              <a:srgbClr val="FF8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731025" y="6414868"/>
            <a:ext cx="6888885" cy="337625"/>
          </a:xfrm>
        </p:spPr>
        <p:txBody>
          <a:bodyPr/>
          <a:lstStyle>
            <a:lvl1pPr>
              <a:defRPr b="1">
                <a:solidFill>
                  <a:srgbClr val="04756F"/>
                </a:solidFill>
              </a:defRPr>
            </a:lvl1pPr>
          </a:lstStyle>
          <a:p>
            <a:pPr algn="l"/>
            <a:r>
              <a:rPr lang="en-US" dirty="0" smtClean="0"/>
              <a:t>Event | date | location</a:t>
            </a:r>
            <a:endParaRPr lang="en-US" dirty="0"/>
          </a:p>
        </p:txBody>
      </p:sp>
      <p:sp>
        <p:nvSpPr>
          <p:cNvPr id="16" name="Footer Placeholder 14"/>
          <p:cNvSpPr txBox="1">
            <a:spLocks/>
          </p:cNvSpPr>
          <p:nvPr userDrawn="1"/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b="1" dirty="0">
              <a:solidFill>
                <a:srgbClr val="04756F"/>
              </a:solidFill>
            </a:endParaRPr>
          </a:p>
        </p:txBody>
      </p:sp>
      <p:sp>
        <p:nvSpPr>
          <p:cNvPr id="17" name="Oval 16"/>
          <p:cNvSpPr/>
          <p:nvPr userDrawn="1"/>
        </p:nvSpPr>
        <p:spPr>
          <a:xfrm>
            <a:off x="11619913" y="6414868"/>
            <a:ext cx="337625" cy="337625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619912" y="6414868"/>
            <a:ext cx="337625" cy="337625"/>
          </a:xfrm>
        </p:spPr>
        <p:txBody>
          <a:bodyPr/>
          <a:lstStyle>
            <a:lvl1pPr algn="ctr">
              <a:defRPr sz="1000" b="0">
                <a:solidFill>
                  <a:schemeClr val="bg1"/>
                </a:solidFill>
                <a:latin typeface="Franklin Gothic Demi" panose="020B0703020102020204" pitchFamily="34" charset="0"/>
              </a:defRPr>
            </a:lvl1pPr>
          </a:lstStyle>
          <a:p>
            <a:fld id="{81F22188-D096-4B10-AA7C-B7B77F70961A}" type="slidenum">
              <a:rPr lang="en-US" smtClean="0"/>
              <a:pPr/>
              <a:t>‹N›</a:t>
            </a:fld>
            <a:endParaRPr lang="en-US" dirty="0"/>
          </a:p>
        </p:txBody>
      </p:sp>
      <p:pic>
        <p:nvPicPr>
          <p:cNvPr id="19" name="Picture 18" descr="flag_yellow_low"/>
          <p:cNvPicPr/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0865" y="6333739"/>
            <a:ext cx="603885" cy="409575"/>
          </a:xfrm>
          <a:prstGeom prst="rect">
            <a:avLst/>
          </a:prstGeom>
          <a:noFill/>
        </p:spPr>
      </p:pic>
      <p:sp>
        <p:nvSpPr>
          <p:cNvPr id="21" name="TextBox 20"/>
          <p:cNvSpPr txBox="1"/>
          <p:nvPr userDrawn="1"/>
        </p:nvSpPr>
        <p:spPr>
          <a:xfrm>
            <a:off x="2627209" y="6336995"/>
            <a:ext cx="218730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project has received funding from the European Union’s Horizon 2020 research and innovation </a:t>
            </a:r>
            <a:r>
              <a:rPr lang="en-US" sz="70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Programme</a:t>
            </a:r>
            <a:r>
              <a:rPr lang="en-US" sz="7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under grant agreement No 640401.</a:t>
            </a:r>
            <a:endParaRPr lang="en-US" sz="700" i="0" dirty="0"/>
          </a:p>
        </p:txBody>
      </p:sp>
    </p:spTree>
    <p:extLst>
      <p:ext uri="{BB962C8B-B14F-4D97-AF65-F5344CB8AC3E}">
        <p14:creationId xmlns:p14="http://schemas.microsoft.com/office/powerpoint/2010/main" val="1752667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12192000" cy="355558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0" y="340430"/>
            <a:ext cx="12192000" cy="92075"/>
          </a:xfrm>
          <a:prstGeom prst="rect">
            <a:avLst/>
          </a:prstGeom>
          <a:solidFill>
            <a:srgbClr val="FF8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itle 1"/>
          <p:cNvSpPr txBox="1">
            <a:spLocks/>
          </p:cNvSpPr>
          <p:nvPr userDrawn="1"/>
        </p:nvSpPr>
        <p:spPr>
          <a:xfrm>
            <a:off x="10206038" y="70660"/>
            <a:ext cx="1751500" cy="2547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600" b="1" i="1" dirty="0" smtClean="0">
                <a:solidFill>
                  <a:schemeClr val="bg1"/>
                </a:solidFill>
                <a:latin typeface="+mn-lt"/>
              </a:rPr>
              <a:t>Mobility is freedom</a:t>
            </a:r>
            <a:endParaRPr lang="en-US" sz="1600" b="1" i="1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872" y="74397"/>
            <a:ext cx="1099898" cy="189086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622" y="59590"/>
            <a:ext cx="237104" cy="236287"/>
          </a:xfrm>
          <a:prstGeom prst="rect">
            <a:avLst/>
          </a:prstGeom>
        </p:spPr>
      </p:pic>
      <p:sp>
        <p:nvSpPr>
          <p:cNvPr id="20" name="Text Placeholder 17"/>
          <p:cNvSpPr>
            <a:spLocks noGrp="1"/>
          </p:cNvSpPr>
          <p:nvPr>
            <p:ph type="body" sz="quarter" idx="13"/>
          </p:nvPr>
        </p:nvSpPr>
        <p:spPr>
          <a:xfrm>
            <a:off x="420622" y="573572"/>
            <a:ext cx="8723378" cy="622300"/>
          </a:xfrm>
        </p:spPr>
        <p:txBody>
          <a:bodyPr anchor="ctr">
            <a:normAutofit/>
          </a:bodyPr>
          <a:lstStyle>
            <a:lvl1pPr marL="0" indent="0">
              <a:buNone/>
              <a:defRPr sz="2400">
                <a:solidFill>
                  <a:srgbClr val="04756F"/>
                </a:solidFill>
                <a:latin typeface="Franklin Gothic Demi" panose="020B070302010202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21" name="Text Placeholder 19"/>
          <p:cNvSpPr>
            <a:spLocks noGrp="1"/>
          </p:cNvSpPr>
          <p:nvPr>
            <p:ph type="body" sz="quarter" idx="14"/>
          </p:nvPr>
        </p:nvSpPr>
        <p:spPr>
          <a:xfrm>
            <a:off x="420688" y="1389907"/>
            <a:ext cx="8723312" cy="1952265"/>
          </a:xfrm>
        </p:spPr>
        <p:txBody>
          <a:bodyPr anchor="t"/>
          <a:lstStyle>
            <a:lvl1pPr marL="0" indent="0">
              <a:buNone/>
              <a:defRPr sz="24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  <a:lvl2pPr>
              <a:defRPr sz="2000">
                <a:latin typeface="+mj-lt"/>
              </a:defRPr>
            </a:lvl2pPr>
            <a:lvl3pPr>
              <a:defRPr sz="1800" i="1">
                <a:latin typeface="+mn-lt"/>
              </a:defRPr>
            </a:lvl3pPr>
            <a:lvl4pPr>
              <a:defRPr sz="1600" i="1">
                <a:latin typeface="Franklin Gothic Demi" panose="020B0703020102020204" pitchFamily="34" charset="0"/>
              </a:defRPr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cxnSp>
        <p:nvCxnSpPr>
          <p:cNvPr id="17" name="Straight Connector 16"/>
          <p:cNvCxnSpPr/>
          <p:nvPr userDrawn="1"/>
        </p:nvCxnSpPr>
        <p:spPr>
          <a:xfrm>
            <a:off x="0" y="6273800"/>
            <a:ext cx="12192000" cy="0"/>
          </a:xfrm>
          <a:prstGeom prst="line">
            <a:avLst/>
          </a:prstGeom>
          <a:ln>
            <a:solidFill>
              <a:srgbClr val="FF8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731025" y="6414868"/>
            <a:ext cx="6888885" cy="337625"/>
          </a:xfrm>
        </p:spPr>
        <p:txBody>
          <a:bodyPr/>
          <a:lstStyle>
            <a:lvl1pPr>
              <a:defRPr b="1">
                <a:solidFill>
                  <a:srgbClr val="04756F"/>
                </a:solidFill>
              </a:defRPr>
            </a:lvl1pPr>
          </a:lstStyle>
          <a:p>
            <a:pPr algn="l"/>
            <a:r>
              <a:rPr lang="en-US" dirty="0" smtClean="0"/>
              <a:t>Event | date | location</a:t>
            </a:r>
            <a:endParaRPr lang="en-US" dirty="0"/>
          </a:p>
        </p:txBody>
      </p:sp>
      <p:sp>
        <p:nvSpPr>
          <p:cNvPr id="19" name="Footer Placeholder 14"/>
          <p:cNvSpPr txBox="1">
            <a:spLocks/>
          </p:cNvSpPr>
          <p:nvPr userDrawn="1"/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b="1" dirty="0">
              <a:solidFill>
                <a:srgbClr val="04756F"/>
              </a:solidFill>
            </a:endParaRPr>
          </a:p>
        </p:txBody>
      </p:sp>
      <p:sp>
        <p:nvSpPr>
          <p:cNvPr id="22" name="Oval 21"/>
          <p:cNvSpPr/>
          <p:nvPr userDrawn="1"/>
        </p:nvSpPr>
        <p:spPr>
          <a:xfrm>
            <a:off x="11619913" y="6414868"/>
            <a:ext cx="337625" cy="337625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619912" y="6414868"/>
            <a:ext cx="337625" cy="337625"/>
          </a:xfrm>
        </p:spPr>
        <p:txBody>
          <a:bodyPr/>
          <a:lstStyle>
            <a:lvl1pPr algn="ctr">
              <a:defRPr sz="1000" b="0">
                <a:solidFill>
                  <a:schemeClr val="bg1"/>
                </a:solidFill>
                <a:latin typeface="Franklin Gothic Demi" panose="020B0703020102020204" pitchFamily="34" charset="0"/>
              </a:defRPr>
            </a:lvl1pPr>
          </a:lstStyle>
          <a:p>
            <a:fld id="{81F22188-D096-4B10-AA7C-B7B77F70961A}" type="slidenum">
              <a:rPr lang="en-US" smtClean="0"/>
              <a:pPr/>
              <a:t>‹N›</a:t>
            </a:fld>
            <a:endParaRPr lang="en-US" dirty="0"/>
          </a:p>
        </p:txBody>
      </p:sp>
      <p:pic>
        <p:nvPicPr>
          <p:cNvPr id="25" name="Picture 24" descr="flag_yellow_low"/>
          <p:cNvPicPr/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0865" y="6333739"/>
            <a:ext cx="603885" cy="409575"/>
          </a:xfrm>
          <a:prstGeom prst="rect">
            <a:avLst/>
          </a:prstGeom>
          <a:noFill/>
        </p:spPr>
      </p:pic>
      <p:sp>
        <p:nvSpPr>
          <p:cNvPr id="26" name="TextBox 25"/>
          <p:cNvSpPr txBox="1"/>
          <p:nvPr userDrawn="1"/>
        </p:nvSpPr>
        <p:spPr>
          <a:xfrm>
            <a:off x="2627209" y="6336995"/>
            <a:ext cx="218730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project has received funding from the European Union’s Horizon 2020 research and innovation </a:t>
            </a:r>
            <a:r>
              <a:rPr lang="en-US" sz="70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Programme</a:t>
            </a:r>
            <a:r>
              <a:rPr lang="en-US" sz="7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under grant agreement No 640401.</a:t>
            </a:r>
            <a:endParaRPr lang="en-US" sz="700" i="0" dirty="0"/>
          </a:p>
        </p:txBody>
      </p:sp>
    </p:spTree>
    <p:extLst>
      <p:ext uri="{BB962C8B-B14F-4D97-AF65-F5344CB8AC3E}">
        <p14:creationId xmlns:p14="http://schemas.microsoft.com/office/powerpoint/2010/main" val="2443271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0622" y="603914"/>
            <a:ext cx="10934766" cy="483482"/>
          </a:xfrm>
        </p:spPr>
        <p:txBody>
          <a:bodyPr anchor="t">
            <a:normAutofit/>
          </a:bodyPr>
          <a:lstStyle>
            <a:lvl1pPr>
              <a:defRPr sz="2400" baseline="0">
                <a:solidFill>
                  <a:srgbClr val="04756F"/>
                </a:solidFill>
                <a:latin typeface="Franklin Gothic Demi" panose="020B07030201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0622" y="1681163"/>
            <a:ext cx="5157787" cy="823912"/>
          </a:xfrm>
          <a:solidFill>
            <a:srgbClr val="04756F"/>
          </a:solidFill>
        </p:spPr>
        <p:txBody>
          <a:bodyPr anchor="ctr"/>
          <a:lstStyle>
            <a:lvl1pPr marL="0" indent="0">
              <a:buNone/>
              <a:defRPr sz="2400" b="0" baseline="0">
                <a:solidFill>
                  <a:schemeClr val="bg1"/>
                </a:solidFill>
                <a:latin typeface="Franklin Gothic Book" panose="020B05030201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0622" y="2505075"/>
            <a:ext cx="5157787" cy="3684588"/>
          </a:xfrm>
          <a:solidFill>
            <a:schemeClr val="bg1">
              <a:lumMod val="95000"/>
            </a:schemeClr>
          </a:solidFill>
        </p:spPr>
        <p:txBody>
          <a:bodyPr/>
          <a:lstStyle>
            <a:lvl1pPr>
              <a:defRPr sz="1800" b="0" baseline="0">
                <a:latin typeface="+mj-lt"/>
              </a:defRPr>
            </a:lvl1pPr>
            <a:lvl2pPr>
              <a:defRPr sz="1600" b="1"/>
            </a:lvl2pPr>
            <a:lvl3pPr>
              <a:defRPr sz="1600" i="1"/>
            </a:lvl3pPr>
            <a:lvl4pPr>
              <a:defRPr sz="1400">
                <a:latin typeface="+mj-lt"/>
              </a:defRPr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solidFill>
            <a:srgbClr val="FF8C00"/>
          </a:solidFill>
        </p:spPr>
        <p:txBody>
          <a:bodyPr anchor="ctr"/>
          <a:lstStyle>
            <a:lvl1pPr marL="0" indent="0">
              <a:buNone/>
              <a:defRPr sz="2400" b="0" baseline="0">
                <a:solidFill>
                  <a:schemeClr val="bg1"/>
                </a:solidFill>
                <a:latin typeface="Franklin Gothic Book" panose="020B05030201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solidFill>
            <a:schemeClr val="bg1">
              <a:lumMod val="95000"/>
            </a:schemeClr>
          </a:solidFill>
        </p:spPr>
        <p:txBody>
          <a:bodyPr/>
          <a:lstStyle>
            <a:lvl1pPr>
              <a:defRPr sz="2000">
                <a:latin typeface="+mj-lt"/>
              </a:defRPr>
            </a:lvl1pPr>
            <a:lvl2pPr marL="685800" indent="-228600">
              <a:defRPr lang="en-US" sz="18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800" i="1"/>
            </a:lvl3pPr>
            <a:lvl4pPr marL="1600200" indent="-228600">
              <a:defRPr lang="en-US" sz="16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6" name="Rectangle 15"/>
          <p:cNvSpPr/>
          <p:nvPr userDrawn="1"/>
        </p:nvSpPr>
        <p:spPr>
          <a:xfrm>
            <a:off x="0" y="0"/>
            <a:ext cx="12192000" cy="355558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 userDrawn="1"/>
        </p:nvSpPr>
        <p:spPr>
          <a:xfrm>
            <a:off x="0" y="340430"/>
            <a:ext cx="12192000" cy="92075"/>
          </a:xfrm>
          <a:prstGeom prst="rect">
            <a:avLst/>
          </a:prstGeom>
          <a:solidFill>
            <a:srgbClr val="FF8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itle 1"/>
          <p:cNvSpPr txBox="1">
            <a:spLocks/>
          </p:cNvSpPr>
          <p:nvPr userDrawn="1"/>
        </p:nvSpPr>
        <p:spPr>
          <a:xfrm>
            <a:off x="10206038" y="70660"/>
            <a:ext cx="1751500" cy="2547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600" b="1" i="1" dirty="0" smtClean="0">
                <a:solidFill>
                  <a:schemeClr val="bg1"/>
                </a:solidFill>
                <a:latin typeface="+mn-lt"/>
              </a:rPr>
              <a:t>Mobility is freedom</a:t>
            </a:r>
            <a:endParaRPr lang="en-US" sz="1600" b="1" i="1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872" y="74397"/>
            <a:ext cx="1099898" cy="189086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622" y="59590"/>
            <a:ext cx="237104" cy="236287"/>
          </a:xfrm>
          <a:prstGeom prst="rect">
            <a:avLst/>
          </a:prstGeom>
        </p:spPr>
      </p:pic>
      <p:sp>
        <p:nvSpPr>
          <p:cNvPr id="21" name="Title 1"/>
          <p:cNvSpPr txBox="1">
            <a:spLocks/>
          </p:cNvSpPr>
          <p:nvPr userDrawn="1"/>
        </p:nvSpPr>
        <p:spPr>
          <a:xfrm>
            <a:off x="420622" y="1149954"/>
            <a:ext cx="10934766" cy="48348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kern="1200" baseline="0">
                <a:solidFill>
                  <a:srgbClr val="04756F"/>
                </a:solidFill>
                <a:latin typeface="Franklin Gothic Demi" panose="020B0703020102020204" pitchFamily="34" charset="0"/>
                <a:ea typeface="+mj-ea"/>
                <a:cs typeface="+mj-cs"/>
              </a:defRPr>
            </a:lvl1pPr>
          </a:lstStyle>
          <a:p>
            <a:r>
              <a:rPr lang="en-US" sz="2000" baseline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Click to edit Master title style</a:t>
            </a:r>
            <a:endParaRPr lang="en-US" sz="2000" baseline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0" y="6273800"/>
            <a:ext cx="12192000" cy="0"/>
          </a:xfrm>
          <a:prstGeom prst="line">
            <a:avLst/>
          </a:prstGeom>
          <a:ln>
            <a:solidFill>
              <a:srgbClr val="FF8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731025" y="6414868"/>
            <a:ext cx="6888885" cy="337625"/>
          </a:xfrm>
        </p:spPr>
        <p:txBody>
          <a:bodyPr/>
          <a:lstStyle>
            <a:lvl1pPr>
              <a:defRPr b="1">
                <a:solidFill>
                  <a:srgbClr val="04756F"/>
                </a:solidFill>
              </a:defRPr>
            </a:lvl1pPr>
          </a:lstStyle>
          <a:p>
            <a:pPr algn="l"/>
            <a:r>
              <a:rPr lang="en-US" dirty="0" smtClean="0"/>
              <a:t>Event | date | location</a:t>
            </a:r>
            <a:endParaRPr lang="en-US" dirty="0"/>
          </a:p>
        </p:txBody>
      </p:sp>
      <p:sp>
        <p:nvSpPr>
          <p:cNvPr id="24" name="Footer Placeholder 14"/>
          <p:cNvSpPr txBox="1">
            <a:spLocks/>
          </p:cNvSpPr>
          <p:nvPr userDrawn="1"/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b="1" dirty="0">
              <a:solidFill>
                <a:srgbClr val="04756F"/>
              </a:solidFill>
            </a:endParaRPr>
          </a:p>
        </p:txBody>
      </p:sp>
      <p:sp>
        <p:nvSpPr>
          <p:cNvPr id="25" name="Oval 24"/>
          <p:cNvSpPr/>
          <p:nvPr userDrawn="1"/>
        </p:nvSpPr>
        <p:spPr>
          <a:xfrm>
            <a:off x="11619913" y="6414868"/>
            <a:ext cx="337625" cy="337625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619912" y="6414868"/>
            <a:ext cx="337625" cy="337625"/>
          </a:xfrm>
        </p:spPr>
        <p:txBody>
          <a:bodyPr/>
          <a:lstStyle>
            <a:lvl1pPr algn="ctr">
              <a:defRPr sz="1000" b="0">
                <a:solidFill>
                  <a:schemeClr val="bg1"/>
                </a:solidFill>
                <a:latin typeface="Franklin Gothic Demi" panose="020B0703020102020204" pitchFamily="34" charset="0"/>
              </a:defRPr>
            </a:lvl1pPr>
          </a:lstStyle>
          <a:p>
            <a:fld id="{81F22188-D096-4B10-AA7C-B7B77F70961A}" type="slidenum">
              <a:rPr lang="en-US" smtClean="0"/>
              <a:pPr/>
              <a:t>‹N›</a:t>
            </a:fld>
            <a:endParaRPr lang="en-US" dirty="0"/>
          </a:p>
        </p:txBody>
      </p:sp>
      <p:pic>
        <p:nvPicPr>
          <p:cNvPr id="28" name="Picture 27" descr="flag_yellow_low"/>
          <p:cNvPicPr/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0865" y="6333739"/>
            <a:ext cx="603885" cy="409575"/>
          </a:xfrm>
          <a:prstGeom prst="rect">
            <a:avLst/>
          </a:prstGeom>
          <a:noFill/>
        </p:spPr>
      </p:pic>
      <p:sp>
        <p:nvSpPr>
          <p:cNvPr id="29" name="TextBox 28"/>
          <p:cNvSpPr txBox="1"/>
          <p:nvPr userDrawn="1"/>
        </p:nvSpPr>
        <p:spPr>
          <a:xfrm>
            <a:off x="2627209" y="6336995"/>
            <a:ext cx="218730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project has received funding from the European Union’s Horizon 2020 research and innovation </a:t>
            </a:r>
            <a:r>
              <a:rPr lang="en-US" sz="70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Programme</a:t>
            </a:r>
            <a:r>
              <a:rPr lang="en-US" sz="7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under grant agreement No 640401.</a:t>
            </a:r>
            <a:endParaRPr lang="en-US" sz="700" i="0" dirty="0"/>
          </a:p>
        </p:txBody>
      </p:sp>
    </p:spTree>
    <p:extLst>
      <p:ext uri="{BB962C8B-B14F-4D97-AF65-F5344CB8AC3E}">
        <p14:creationId xmlns:p14="http://schemas.microsoft.com/office/powerpoint/2010/main" val="1109552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069975"/>
          </a:xfrm>
          <a:solidFill>
            <a:srgbClr val="04756F"/>
          </a:solidFill>
        </p:spPr>
        <p:txBody>
          <a:bodyPr anchor="t">
            <a:normAutofit/>
          </a:bodyPr>
          <a:lstStyle>
            <a:lvl1pPr>
              <a:defRPr sz="2400" b="0" baseline="0">
                <a:solidFill>
                  <a:schemeClr val="bg1"/>
                </a:solidFill>
                <a:latin typeface="Franklin Gothic Demi" panose="020B07030201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2200" baseline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Demi" panose="020B0703020102020204" pitchFamily="34" charset="0"/>
              </a:defRPr>
            </a:lvl1pPr>
            <a:lvl2pPr>
              <a:defRPr sz="2400">
                <a:latin typeface="+mn-lt"/>
              </a:defRPr>
            </a:lvl2pPr>
            <a:lvl3pPr>
              <a:defRPr sz="2000">
                <a:latin typeface="+mn-lt"/>
              </a:defRPr>
            </a:lvl3pPr>
            <a:lvl4pPr>
              <a:defRPr sz="1800">
                <a:latin typeface="+mn-lt"/>
              </a:defRPr>
            </a:lvl4pPr>
            <a:lvl5pPr>
              <a:defRPr sz="1800">
                <a:latin typeface="+mn-lt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0" y="0"/>
            <a:ext cx="12192000" cy="355558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0" y="340430"/>
            <a:ext cx="12192000" cy="92075"/>
          </a:xfrm>
          <a:prstGeom prst="rect">
            <a:avLst/>
          </a:prstGeom>
          <a:solidFill>
            <a:srgbClr val="FF8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itle 1"/>
          <p:cNvSpPr txBox="1">
            <a:spLocks/>
          </p:cNvSpPr>
          <p:nvPr userDrawn="1"/>
        </p:nvSpPr>
        <p:spPr>
          <a:xfrm>
            <a:off x="10206038" y="70660"/>
            <a:ext cx="1751500" cy="2547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600" b="1" i="1" dirty="0" smtClean="0">
                <a:solidFill>
                  <a:schemeClr val="bg1"/>
                </a:solidFill>
                <a:latin typeface="+mn-lt"/>
              </a:rPr>
              <a:t>Mobility is freedom</a:t>
            </a:r>
            <a:endParaRPr lang="en-US" sz="1600" b="1" i="1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872" y="74397"/>
            <a:ext cx="1099898" cy="189086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622" y="59590"/>
            <a:ext cx="237104" cy="236287"/>
          </a:xfrm>
          <a:prstGeom prst="rect">
            <a:avLst/>
          </a:prstGeom>
        </p:spPr>
      </p:pic>
      <p:cxnSp>
        <p:nvCxnSpPr>
          <p:cNvPr id="29" name="Straight Connector 28"/>
          <p:cNvCxnSpPr/>
          <p:nvPr userDrawn="1"/>
        </p:nvCxnSpPr>
        <p:spPr>
          <a:xfrm>
            <a:off x="0" y="6273800"/>
            <a:ext cx="12192000" cy="0"/>
          </a:xfrm>
          <a:prstGeom prst="line">
            <a:avLst/>
          </a:prstGeom>
          <a:ln>
            <a:solidFill>
              <a:srgbClr val="FF8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731025" y="6414868"/>
            <a:ext cx="6888885" cy="337625"/>
          </a:xfrm>
        </p:spPr>
        <p:txBody>
          <a:bodyPr/>
          <a:lstStyle>
            <a:lvl1pPr>
              <a:defRPr b="1">
                <a:solidFill>
                  <a:srgbClr val="04756F"/>
                </a:solidFill>
              </a:defRPr>
            </a:lvl1pPr>
          </a:lstStyle>
          <a:p>
            <a:pPr algn="l"/>
            <a:r>
              <a:rPr lang="en-US" dirty="0" smtClean="0"/>
              <a:t>Event | date | location</a:t>
            </a:r>
            <a:endParaRPr lang="en-US" dirty="0"/>
          </a:p>
        </p:txBody>
      </p:sp>
      <p:sp>
        <p:nvSpPr>
          <p:cNvPr id="31" name="Footer Placeholder 14"/>
          <p:cNvSpPr txBox="1">
            <a:spLocks/>
          </p:cNvSpPr>
          <p:nvPr userDrawn="1"/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b="1" dirty="0">
              <a:solidFill>
                <a:srgbClr val="04756F"/>
              </a:solidFill>
            </a:endParaRPr>
          </a:p>
        </p:txBody>
      </p:sp>
      <p:sp>
        <p:nvSpPr>
          <p:cNvPr id="32" name="Oval 31"/>
          <p:cNvSpPr/>
          <p:nvPr userDrawn="1"/>
        </p:nvSpPr>
        <p:spPr>
          <a:xfrm>
            <a:off x="11619913" y="6414868"/>
            <a:ext cx="337625" cy="337625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619912" y="6414868"/>
            <a:ext cx="337625" cy="337625"/>
          </a:xfrm>
        </p:spPr>
        <p:txBody>
          <a:bodyPr/>
          <a:lstStyle>
            <a:lvl1pPr algn="ctr">
              <a:defRPr sz="1000" b="0">
                <a:solidFill>
                  <a:schemeClr val="bg1"/>
                </a:solidFill>
                <a:latin typeface="Franklin Gothic Demi" panose="020B0703020102020204" pitchFamily="34" charset="0"/>
              </a:defRPr>
            </a:lvl1pPr>
          </a:lstStyle>
          <a:p>
            <a:fld id="{81F22188-D096-4B10-AA7C-B7B77F70961A}" type="slidenum">
              <a:rPr lang="en-US" smtClean="0"/>
              <a:pPr/>
              <a:t>‹N›</a:t>
            </a:fld>
            <a:endParaRPr lang="en-US" dirty="0"/>
          </a:p>
        </p:txBody>
      </p:sp>
      <p:pic>
        <p:nvPicPr>
          <p:cNvPr id="19" name="Picture 18" descr="flag_yellow_low"/>
          <p:cNvPicPr/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0865" y="6333739"/>
            <a:ext cx="603885" cy="409575"/>
          </a:xfrm>
          <a:prstGeom prst="rect">
            <a:avLst/>
          </a:prstGeom>
          <a:noFill/>
        </p:spPr>
      </p:pic>
      <p:sp>
        <p:nvSpPr>
          <p:cNvPr id="20" name="TextBox 19"/>
          <p:cNvSpPr txBox="1"/>
          <p:nvPr userDrawn="1"/>
        </p:nvSpPr>
        <p:spPr>
          <a:xfrm>
            <a:off x="2627209" y="6336995"/>
            <a:ext cx="218730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project has received funding from the European Union’s Horizon 2020 research and innovation </a:t>
            </a:r>
            <a:r>
              <a:rPr lang="en-US" sz="70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Programme</a:t>
            </a:r>
            <a:r>
              <a:rPr lang="en-US" sz="7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under grant agreement No 640401.</a:t>
            </a:r>
            <a:endParaRPr lang="en-US" sz="700" i="0" dirty="0"/>
          </a:p>
        </p:txBody>
      </p:sp>
    </p:spTree>
    <p:extLst>
      <p:ext uri="{BB962C8B-B14F-4D97-AF65-F5344CB8AC3E}">
        <p14:creationId xmlns:p14="http://schemas.microsoft.com/office/powerpoint/2010/main" val="3050883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/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2192000" cy="380088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420622" y="1828800"/>
            <a:ext cx="9016604" cy="1665288"/>
          </a:xfrm>
        </p:spPr>
        <p:txBody>
          <a:bodyPr anchor="ctr">
            <a:normAutofit/>
          </a:bodyPr>
          <a:lstStyle>
            <a:lvl1pPr marL="0" indent="0">
              <a:buNone/>
              <a:defRPr sz="54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9" name="Rectangle 18"/>
          <p:cNvSpPr/>
          <p:nvPr userDrawn="1"/>
        </p:nvSpPr>
        <p:spPr>
          <a:xfrm>
            <a:off x="0" y="3805498"/>
            <a:ext cx="12192000" cy="927280"/>
          </a:xfrm>
          <a:prstGeom prst="rect">
            <a:avLst/>
          </a:prstGeom>
          <a:solidFill>
            <a:srgbClr val="FF8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 userDrawn="1"/>
        </p:nvSpPr>
        <p:spPr>
          <a:xfrm>
            <a:off x="0" y="4732778"/>
            <a:ext cx="12192000" cy="92075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622" y="3949261"/>
            <a:ext cx="1602702" cy="639753"/>
          </a:xfrm>
          <a:prstGeom prst="rect">
            <a:avLst/>
          </a:prstGeom>
        </p:spPr>
      </p:pic>
      <p:sp>
        <p:nvSpPr>
          <p:cNvPr id="25" name="Title 1"/>
          <p:cNvSpPr txBox="1">
            <a:spLocks/>
          </p:cNvSpPr>
          <p:nvPr userDrawn="1"/>
        </p:nvSpPr>
        <p:spPr>
          <a:xfrm>
            <a:off x="8955936" y="3968971"/>
            <a:ext cx="2963594" cy="6200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800" b="1" i="1" dirty="0" smtClean="0">
                <a:solidFill>
                  <a:schemeClr val="bg1"/>
                </a:solidFill>
                <a:latin typeface="+mn-lt"/>
              </a:rPr>
              <a:t>Mobility is freedom</a:t>
            </a:r>
            <a:endParaRPr lang="en-US" sz="1800" b="1" i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6" name="Text Placeholder 22"/>
          <p:cNvSpPr>
            <a:spLocks noGrp="1"/>
          </p:cNvSpPr>
          <p:nvPr>
            <p:ph type="body" sz="quarter" idx="12"/>
          </p:nvPr>
        </p:nvSpPr>
        <p:spPr>
          <a:xfrm>
            <a:off x="420226" y="4915492"/>
            <a:ext cx="9017000" cy="655637"/>
          </a:xfrm>
        </p:spPr>
        <p:txBody>
          <a:bodyPr anchor="ctr">
            <a:noAutofit/>
          </a:bodyPr>
          <a:lstStyle>
            <a:lvl1pPr marL="0" indent="0">
              <a:buNone/>
              <a:defRPr sz="2400" b="1" i="0" baseline="0">
                <a:solidFill>
                  <a:srgbClr val="04756F"/>
                </a:solidFill>
                <a:latin typeface="Franklin Gothic Demi" panose="020B0703020102020204" pitchFamily="34" charset="0"/>
              </a:defRPr>
            </a:lvl1pPr>
            <a:lvl2pPr>
              <a:defRPr sz="2800" b="1" i="0" baseline="0">
                <a:solidFill>
                  <a:srgbClr val="04756F"/>
                </a:solidFill>
                <a:latin typeface="Franklin Gothic Demi" panose="020B0703020102020204" pitchFamily="34" charset="0"/>
              </a:defRPr>
            </a:lvl2pPr>
            <a:lvl3pPr>
              <a:defRPr sz="2800" b="1" i="0" baseline="0">
                <a:solidFill>
                  <a:srgbClr val="04756F"/>
                </a:solidFill>
                <a:latin typeface="Franklin Gothic Demi" panose="020B0703020102020204" pitchFamily="34" charset="0"/>
              </a:defRPr>
            </a:lvl3pPr>
            <a:lvl4pPr>
              <a:defRPr sz="2800" b="1" i="0" baseline="0">
                <a:solidFill>
                  <a:srgbClr val="04756F"/>
                </a:solidFill>
                <a:latin typeface="Franklin Gothic Demi" panose="020B0703020102020204" pitchFamily="34" charset="0"/>
              </a:defRPr>
            </a:lvl4pPr>
            <a:lvl5pPr>
              <a:defRPr sz="2800" b="1" i="0" baseline="0">
                <a:solidFill>
                  <a:srgbClr val="04756F"/>
                </a:solidFill>
                <a:latin typeface="Franklin Gothic Demi" panose="020B07030201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pic>
        <p:nvPicPr>
          <p:cNvPr id="10" name="Picture 9" descr="flag_yellow_low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7450" y="6313418"/>
            <a:ext cx="603885" cy="409575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 userDrawn="1"/>
        </p:nvSpPr>
        <p:spPr>
          <a:xfrm>
            <a:off x="10038888" y="6310456"/>
            <a:ext cx="218730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project has received funding from the European Union’s Horizon 2020 research and innovation </a:t>
            </a:r>
            <a:r>
              <a:rPr lang="en-US" sz="70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Programme</a:t>
            </a:r>
            <a:r>
              <a:rPr lang="en-US" sz="7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under grant agreement No 640401.</a:t>
            </a:r>
            <a:endParaRPr lang="en-US" sz="700" i="0" dirty="0"/>
          </a:p>
        </p:txBody>
      </p:sp>
    </p:spTree>
    <p:extLst>
      <p:ext uri="{BB962C8B-B14F-4D97-AF65-F5344CB8AC3E}">
        <p14:creationId xmlns:p14="http://schemas.microsoft.com/office/powerpoint/2010/main" val="2600664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CEE908-FF5F-4857-9ACE-49FDD4C72DBA}" type="datetime1">
              <a:rPr lang="en-US" smtClean="0"/>
              <a:pPr/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Event | date | location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F22188-D096-4B10-AA7C-B7B77F70961A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7768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4" r:id="rId3"/>
    <p:sldLayoutId id="2147483650" r:id="rId4"/>
    <p:sldLayoutId id="2147483660" r:id="rId5"/>
    <p:sldLayoutId id="2147483663" r:id="rId6"/>
    <p:sldLayoutId id="2147483653" r:id="rId7"/>
    <p:sldLayoutId id="2147483656" r:id="rId8"/>
    <p:sldLayoutId id="2147483662" r:id="rId9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smtClean="0"/>
              <a:t>Appraisal methodologies for seamless mobility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Imagen 4" descr="C:\ORIOL\Z_INFO\FOTOGRAFIES\MIND-SETS\BARCELONA WORKSHOP\IMAG1908.jpg"/>
          <p:cNvPicPr/>
          <p:nvPr/>
        </p:nvPicPr>
        <p:blipFill>
          <a:blip r:embed="rId2" cstate="print">
            <a:lum contrast="40000"/>
          </a:blip>
          <a:srcRect t="6636" b="35916"/>
          <a:stretch>
            <a:fillRect/>
          </a:stretch>
        </p:blipFill>
        <p:spPr bwMode="auto">
          <a:xfrm>
            <a:off x="0" y="-156754"/>
            <a:ext cx="12192000" cy="3958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MCRIT_FINAL_ic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10205" y="5147635"/>
            <a:ext cx="2060265" cy="782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3315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GB" sz="3200" b="1" dirty="0" smtClean="0"/>
              <a:t>“Slower” Mobility?</a:t>
            </a:r>
            <a:r>
              <a:rPr lang="en-GB" sz="3200" dirty="0" smtClean="0"/>
              <a:t> </a:t>
            </a:r>
            <a:endParaRPr lang="nl-BE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420689" y="1946635"/>
            <a:ext cx="4528682" cy="3931651"/>
          </a:xfrm>
        </p:spPr>
        <p:txBody>
          <a:bodyPr>
            <a:normAutofit/>
          </a:bodyPr>
          <a:lstStyle/>
          <a:p>
            <a:r>
              <a:rPr lang="en-GB" sz="2000" b="1" dirty="0" smtClean="0">
                <a:solidFill>
                  <a:srgbClr val="FF0000"/>
                </a:solidFill>
              </a:rPr>
              <a:t>Still travel time savings account for 80% of project benefits in traditional cost-benefit analyses.</a:t>
            </a:r>
            <a:r>
              <a:rPr lang="en-GB" sz="2000" b="1" dirty="0" smtClean="0"/>
              <a:t> Other social impacts deserve more relevance, by type of user, trip purpose, mode of transport, moment of the trip, origin and/or destination... </a:t>
            </a:r>
            <a:endParaRPr lang="nl-BE" sz="2000" dirty="0" smtClean="0"/>
          </a:p>
          <a:p>
            <a:endParaRPr lang="en-GB" sz="2000" b="1" dirty="0" smtClean="0">
              <a:solidFill>
                <a:srgbClr val="FF0000"/>
              </a:solidFill>
            </a:endParaRPr>
          </a:p>
          <a:p>
            <a:r>
              <a:rPr lang="en-GB" sz="2000" b="1" dirty="0" smtClean="0">
                <a:solidFill>
                  <a:srgbClr val="FF0000"/>
                </a:solidFill>
              </a:rPr>
              <a:t>New generations behave and travel differently</a:t>
            </a:r>
            <a:r>
              <a:rPr lang="en-GB" sz="2000" b="1" dirty="0" smtClean="0"/>
              <a:t>: comfort, convenience, safety, sociability, reliability… are increasingly important.</a:t>
            </a:r>
          </a:p>
          <a:p>
            <a:endParaRPr lang="en-GB" sz="3200" b="1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nl-B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Event | date | location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22188-D096-4B10-AA7C-B7B77F70961A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6" name="Picture 5" descr="MCRIT_FINAL_ic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960" y="6357958"/>
            <a:ext cx="1028299" cy="390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827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GB" sz="2800" b="1" dirty="0" smtClean="0"/>
              <a:t>Just travelling?</a:t>
            </a:r>
            <a:endParaRPr lang="nl-BE" sz="2800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420688" y="1946635"/>
            <a:ext cx="5428569" cy="4134851"/>
          </a:xfrm>
        </p:spPr>
        <p:txBody>
          <a:bodyPr>
            <a:noAutofit/>
          </a:bodyPr>
          <a:lstStyle/>
          <a:p>
            <a:endParaRPr lang="en-GB" sz="2800" dirty="0" smtClean="0"/>
          </a:p>
          <a:p>
            <a:pPr>
              <a:buFont typeface="Arial" pitchFamily="34" charset="0"/>
              <a:buChar char="•"/>
            </a:pPr>
            <a:r>
              <a:rPr lang="en-GB" sz="2000" dirty="0" smtClean="0">
                <a:solidFill>
                  <a:srgbClr val="FF0000"/>
                </a:solidFill>
              </a:rPr>
              <a:t>Public transport (just like public spaces and facilities) are open to citizens </a:t>
            </a:r>
            <a:r>
              <a:rPr lang="en-GB" sz="2000" dirty="0" smtClean="0"/>
              <a:t>of any origin, age or class, and provide opportunities for spontaneous socialisation. 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 smtClean="0"/>
              <a:t>How to assess social positive externalities –”goods that have no market” (e.g. conviviality) linked to transport? 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Event | date | location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22188-D096-4B10-AA7C-B7B77F70961A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GB" sz="3200" b="1" dirty="0" smtClean="0"/>
              <a:t>Going Hybrid?</a:t>
            </a:r>
            <a:endParaRPr lang="nl-BE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420688" y="1946635"/>
            <a:ext cx="4281941" cy="3931651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GB" sz="2000" dirty="0" smtClean="0">
                <a:solidFill>
                  <a:srgbClr val="FF0000"/>
                </a:solidFill>
              </a:rPr>
              <a:t>New hybrid mobility technologies are emerging</a:t>
            </a:r>
            <a:r>
              <a:rPr lang="en-GB" sz="2000" dirty="0" smtClean="0"/>
              <a:t> (e.g. individual use, collective ownership, public management).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 smtClean="0">
                <a:solidFill>
                  <a:srgbClr val="FF0000"/>
                </a:solidFill>
              </a:rPr>
              <a:t>New technologies are already challenging conventional transport modes </a:t>
            </a:r>
            <a:r>
              <a:rPr lang="en-GB" sz="2000" dirty="0" smtClean="0"/>
              <a:t>(e.g. trucks/trains, private/public, individual/collective)</a:t>
            </a:r>
            <a:endParaRPr lang="nl-BE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Event | date | location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22188-D096-4B10-AA7C-B7B77F70961A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6" name="Picture 5" descr="MCRIT_FINAL_ic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960" y="6357958"/>
            <a:ext cx="1028299" cy="390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827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nl-BE" sz="3200" dirty="0" smtClean="0"/>
              <a:t>Seamless Mobility?</a:t>
            </a:r>
            <a:endParaRPr lang="nl-BE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420689" y="1946635"/>
            <a:ext cx="4644798" cy="3931651"/>
          </a:xfrm>
        </p:spPr>
        <p:txBody>
          <a:bodyPr>
            <a:normAutofit/>
          </a:bodyPr>
          <a:lstStyle/>
          <a:p>
            <a:pPr lvl="0">
              <a:buFont typeface="Arial" pitchFamily="34" charset="0"/>
              <a:buChar char="•"/>
            </a:pPr>
            <a:r>
              <a:rPr lang="en-GB" sz="2000" dirty="0" smtClean="0">
                <a:solidFill>
                  <a:srgbClr val="FF0000"/>
                </a:solidFill>
              </a:rPr>
              <a:t>Interchanges are today increasingly important</a:t>
            </a:r>
            <a:r>
              <a:rPr lang="en-GB" sz="2000" dirty="0" smtClean="0"/>
              <a:t> (</a:t>
            </a:r>
            <a:r>
              <a:rPr lang="en-GB" sz="2000" dirty="0" err="1" smtClean="0"/>
              <a:t>e.g</a:t>
            </a:r>
            <a:r>
              <a:rPr lang="en-GB" sz="2000" dirty="0" smtClean="0"/>
              <a:t> time spent while interchanging between modes can be valued 50% or even 100% as much as time travelling, and time spend waiting 100% to 200%) </a:t>
            </a:r>
          </a:p>
          <a:p>
            <a:pPr lvl="0">
              <a:buFont typeface="Arial" pitchFamily="34" charset="0"/>
              <a:buChar char="•"/>
            </a:pPr>
            <a:r>
              <a:rPr lang="ca-ES" sz="2000" dirty="0" err="1" smtClean="0">
                <a:solidFill>
                  <a:srgbClr val="FF0000"/>
                </a:solidFill>
              </a:rPr>
              <a:t>Smart</a:t>
            </a:r>
            <a:r>
              <a:rPr lang="ca-ES" sz="2000" dirty="0" smtClean="0">
                <a:solidFill>
                  <a:srgbClr val="FF0000"/>
                </a:solidFill>
              </a:rPr>
              <a:t> </a:t>
            </a:r>
            <a:r>
              <a:rPr lang="ca-ES" sz="2000" dirty="0" err="1" smtClean="0">
                <a:solidFill>
                  <a:srgbClr val="FF0000"/>
                </a:solidFill>
              </a:rPr>
              <a:t>integration</a:t>
            </a:r>
            <a:r>
              <a:rPr lang="ca-ES" sz="2000" dirty="0" smtClean="0">
                <a:solidFill>
                  <a:srgbClr val="FF0000"/>
                </a:solidFill>
              </a:rPr>
              <a:t> </a:t>
            </a:r>
            <a:r>
              <a:rPr lang="ca-ES" sz="2000" dirty="0" err="1" smtClean="0">
                <a:solidFill>
                  <a:srgbClr val="FF0000"/>
                </a:solidFill>
              </a:rPr>
              <a:t>between</a:t>
            </a:r>
            <a:r>
              <a:rPr lang="ca-ES" sz="2000" dirty="0" smtClean="0">
                <a:solidFill>
                  <a:srgbClr val="FF0000"/>
                </a:solidFill>
              </a:rPr>
              <a:t> all transport and </a:t>
            </a:r>
            <a:r>
              <a:rPr lang="ca-ES" sz="2000" dirty="0" err="1" smtClean="0">
                <a:solidFill>
                  <a:srgbClr val="FF0000"/>
                </a:solidFill>
              </a:rPr>
              <a:t>communication</a:t>
            </a:r>
            <a:r>
              <a:rPr lang="ca-ES" sz="2000" dirty="0" smtClean="0">
                <a:solidFill>
                  <a:srgbClr val="FF0000"/>
                </a:solidFill>
              </a:rPr>
              <a:t> </a:t>
            </a:r>
            <a:r>
              <a:rPr lang="ca-ES" sz="2000" dirty="0" err="1" smtClean="0">
                <a:solidFill>
                  <a:srgbClr val="FF0000"/>
                </a:solidFill>
              </a:rPr>
              <a:t>networks</a:t>
            </a:r>
            <a:r>
              <a:rPr lang="ca-ES" sz="2000" dirty="0" smtClean="0">
                <a:solidFill>
                  <a:srgbClr val="FF0000"/>
                </a:solidFill>
              </a:rPr>
              <a:t> </a:t>
            </a:r>
            <a:r>
              <a:rPr lang="ca-ES" sz="2000" dirty="0" smtClean="0"/>
              <a:t>(</a:t>
            </a:r>
            <a:r>
              <a:rPr lang="ca-ES" sz="2000" dirty="0" err="1" smtClean="0"/>
              <a:t>e.g</a:t>
            </a:r>
            <a:r>
              <a:rPr lang="ca-ES" sz="2000" dirty="0" smtClean="0"/>
              <a:t> </a:t>
            </a:r>
            <a:r>
              <a:rPr lang="ca-ES" sz="2000" dirty="0" err="1" smtClean="0"/>
              <a:t>resources</a:t>
            </a:r>
            <a:r>
              <a:rPr lang="ca-ES" sz="2000" dirty="0" smtClean="0"/>
              <a:t>, </a:t>
            </a:r>
            <a:r>
              <a:rPr lang="ca-ES" sz="2000" dirty="0" err="1" smtClean="0"/>
              <a:t>freight</a:t>
            </a:r>
            <a:r>
              <a:rPr lang="ca-ES" sz="2000" dirty="0" smtClean="0"/>
              <a:t> and </a:t>
            </a:r>
            <a:r>
              <a:rPr lang="ca-ES" sz="2000" dirty="0" err="1" smtClean="0"/>
              <a:t>passenger</a:t>
            </a:r>
            <a:r>
              <a:rPr lang="ca-ES" sz="2000" dirty="0" smtClean="0"/>
              <a:t> transport, </a:t>
            </a:r>
            <a:r>
              <a:rPr lang="ca-ES" sz="2000" dirty="0" err="1" smtClean="0"/>
              <a:t>energy</a:t>
            </a:r>
            <a:r>
              <a:rPr lang="ca-ES" sz="2000" dirty="0" smtClean="0"/>
              <a:t>, </a:t>
            </a:r>
            <a:r>
              <a:rPr lang="ca-ES" sz="2000" dirty="0" err="1" smtClean="0"/>
              <a:t>information</a:t>
            </a:r>
            <a:r>
              <a:rPr lang="ca-ES" sz="2000" dirty="0" smtClean="0"/>
              <a:t>) at all </a:t>
            </a:r>
            <a:r>
              <a:rPr lang="ca-ES" sz="2000" dirty="0" err="1" smtClean="0"/>
              <a:t>scales</a:t>
            </a:r>
            <a:r>
              <a:rPr lang="ca-ES" sz="2000" dirty="0" smtClean="0"/>
              <a:t>.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Event | date | location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22188-D096-4B10-AA7C-B7B77F70961A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6" name="Picture 5" descr="MCRIT_FINAL_ic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960" y="6357958"/>
            <a:ext cx="1028299" cy="390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827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nl-BE" sz="3200" dirty="0" smtClean="0"/>
              <a:t>More complex </a:t>
            </a:r>
            <a:r>
              <a:rPr lang="nl-BE" sz="3200" dirty="0" err="1" smtClean="0"/>
              <a:t>governance</a:t>
            </a:r>
            <a:r>
              <a:rPr lang="nl-BE" sz="3200" dirty="0" smtClean="0"/>
              <a:t>?</a:t>
            </a:r>
            <a:endParaRPr lang="nl-BE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420689" y="1946635"/>
            <a:ext cx="4136798" cy="3931651"/>
          </a:xfrm>
        </p:spPr>
        <p:txBody>
          <a:bodyPr>
            <a:normAutofit/>
          </a:bodyPr>
          <a:lstStyle/>
          <a:p>
            <a:pPr lvl="0">
              <a:buFont typeface="Arial" pitchFamily="34" charset="0"/>
              <a:buChar char="•"/>
            </a:pPr>
            <a:r>
              <a:rPr lang="en-GB" sz="2000" dirty="0" smtClean="0">
                <a:solidFill>
                  <a:srgbClr val="FF0000"/>
                </a:solidFill>
              </a:rPr>
              <a:t>The perception of costs and benefits are different</a:t>
            </a:r>
            <a:r>
              <a:rPr lang="en-GB" sz="2000" dirty="0" smtClean="0"/>
              <a:t> from different stakeholder perspectives. </a:t>
            </a:r>
          </a:p>
          <a:p>
            <a:pPr lvl="0">
              <a:buFont typeface="Arial" pitchFamily="34" charset="0"/>
              <a:buChar char="•"/>
            </a:pPr>
            <a:r>
              <a:rPr lang="en-GB" sz="2000" dirty="0" smtClean="0">
                <a:solidFill>
                  <a:srgbClr val="FF0000"/>
                </a:solidFill>
              </a:rPr>
              <a:t>Uncertain assessment</a:t>
            </a:r>
            <a:r>
              <a:rPr lang="en-GB" sz="2000" dirty="0" smtClean="0"/>
              <a:t>: Need for monitoring the flows of economic transferences between stakeholders. </a:t>
            </a:r>
          </a:p>
          <a:p>
            <a:pPr lvl="0">
              <a:buFont typeface="Arial" pitchFamily="34" charset="0"/>
              <a:buChar char="•"/>
            </a:pPr>
            <a:r>
              <a:rPr lang="en-GB" sz="2000" dirty="0" smtClean="0">
                <a:solidFill>
                  <a:srgbClr val="FF0000"/>
                </a:solidFill>
              </a:rPr>
              <a:t>Policy assessment focused to provide rational reference </a:t>
            </a:r>
            <a:r>
              <a:rPr lang="en-GB" sz="2000" dirty="0" smtClean="0"/>
              <a:t>information useful in a negotiation participatory process –a learning process for all)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Event | date | location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22188-D096-4B10-AA7C-B7B77F70961A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6" name="Picture 5" descr="MCRIT_FINAL_ic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960" y="6357958"/>
            <a:ext cx="1028299" cy="390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827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nl-BE" sz="3200" dirty="0" err="1" smtClean="0"/>
              <a:t>Recreating</a:t>
            </a:r>
            <a:r>
              <a:rPr lang="nl-BE" sz="3200" dirty="0" smtClean="0"/>
              <a:t> the landscape?</a:t>
            </a:r>
            <a:endParaRPr lang="nl-BE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420688" y="1946635"/>
            <a:ext cx="4615769" cy="3931651"/>
          </a:xfrm>
        </p:spPr>
        <p:txBody>
          <a:bodyPr>
            <a:normAutofit/>
          </a:bodyPr>
          <a:lstStyle/>
          <a:p>
            <a:pPr lvl="0">
              <a:buFont typeface="Arial" pitchFamily="34" charset="0"/>
              <a:buChar char="•"/>
            </a:pPr>
            <a:r>
              <a:rPr lang="en-GB" dirty="0" smtClean="0"/>
              <a:t>Environmental externalities in transport appraisal do not fully reflect the social conflict linked to environmental change</a:t>
            </a:r>
          </a:p>
          <a:p>
            <a:pPr lvl="0">
              <a:buFont typeface="Arial" pitchFamily="34" charset="0"/>
              <a:buChar char="•"/>
            </a:pPr>
            <a:endParaRPr lang="ca-ES" dirty="0"/>
          </a:p>
          <a:p>
            <a:pPr lvl="0">
              <a:buFont typeface="Arial" pitchFamily="34" charset="0"/>
              <a:buChar char="•"/>
            </a:pPr>
            <a:r>
              <a:rPr lang="ca-ES" dirty="0" smtClean="0">
                <a:solidFill>
                  <a:srgbClr val="FF0000"/>
                </a:solidFill>
              </a:rPr>
              <a:t>Cultural </a:t>
            </a:r>
            <a:r>
              <a:rPr lang="ca-ES" dirty="0" err="1" smtClean="0">
                <a:solidFill>
                  <a:srgbClr val="FF0000"/>
                </a:solidFill>
              </a:rPr>
              <a:t>aspects</a:t>
            </a:r>
            <a:r>
              <a:rPr lang="ca-ES" dirty="0" smtClean="0">
                <a:solidFill>
                  <a:srgbClr val="FF0000"/>
                </a:solidFill>
              </a:rPr>
              <a:t> </a:t>
            </a:r>
            <a:r>
              <a:rPr lang="ca-ES" dirty="0" err="1" smtClean="0">
                <a:solidFill>
                  <a:srgbClr val="FF0000"/>
                </a:solidFill>
              </a:rPr>
              <a:t>are</a:t>
            </a:r>
            <a:r>
              <a:rPr lang="ca-ES" dirty="0" smtClean="0">
                <a:solidFill>
                  <a:srgbClr val="FF0000"/>
                </a:solidFill>
              </a:rPr>
              <a:t> </a:t>
            </a:r>
            <a:r>
              <a:rPr lang="ca-ES" dirty="0" err="1" smtClean="0">
                <a:solidFill>
                  <a:srgbClr val="FF0000"/>
                </a:solidFill>
              </a:rPr>
              <a:t>the</a:t>
            </a:r>
            <a:r>
              <a:rPr lang="ca-ES" dirty="0" smtClean="0">
                <a:solidFill>
                  <a:srgbClr val="FF0000"/>
                </a:solidFill>
              </a:rPr>
              <a:t> </a:t>
            </a:r>
            <a:r>
              <a:rPr lang="ca-ES" dirty="0" err="1" smtClean="0">
                <a:solidFill>
                  <a:srgbClr val="FF0000"/>
                </a:solidFill>
              </a:rPr>
              <a:t>key</a:t>
            </a:r>
            <a:r>
              <a:rPr lang="ca-ES" dirty="0" smtClean="0">
                <a:solidFill>
                  <a:srgbClr val="FF0000"/>
                </a:solidFill>
              </a:rPr>
              <a:t>!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Event | date | location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22188-D096-4B10-AA7C-B7B77F70961A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6" name="Picture 5" descr="MCRIT_FINAL_ic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960" y="6357958"/>
            <a:ext cx="1028299" cy="390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827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522" b="22843"/>
          <a:stretch/>
        </p:blipFill>
        <p:spPr>
          <a:xfrm>
            <a:off x="0" y="-1"/>
            <a:ext cx="12192000" cy="3801979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For more information please contact: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420622" y="5512573"/>
            <a:ext cx="9016604" cy="104463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r>
              <a:rPr lang="en-US" sz="1800" b="1" dirty="0" err="1" smtClean="0">
                <a:latin typeface="Franklin Gothic Book" panose="020B0503020102020204" pitchFamily="34" charset="0"/>
              </a:rPr>
              <a:t>Andreu</a:t>
            </a:r>
            <a:r>
              <a:rPr lang="en-US" sz="1800" b="1" dirty="0" smtClean="0">
                <a:latin typeface="Franklin Gothic Book" panose="020B0503020102020204" pitchFamily="34" charset="0"/>
              </a:rPr>
              <a:t> </a:t>
            </a:r>
            <a:r>
              <a:rPr lang="en-US" sz="1800" b="1" dirty="0" err="1" smtClean="0">
                <a:latin typeface="Franklin Gothic Book" panose="020B0503020102020204" pitchFamily="34" charset="0"/>
              </a:rPr>
              <a:t>Ulied</a:t>
            </a:r>
            <a:endParaRPr lang="en-US" sz="1800" b="1" dirty="0" smtClean="0">
              <a:latin typeface="Franklin Gothic Book" panose="020B0503020102020204" pitchFamily="34" charset="0"/>
            </a:endParaRPr>
          </a:p>
          <a:p>
            <a:pPr algn="l">
              <a:lnSpc>
                <a:spcPct val="110000"/>
              </a:lnSpc>
            </a:pPr>
            <a:r>
              <a:rPr lang="en-US" sz="1800" dirty="0" smtClean="0">
                <a:latin typeface="Franklin Gothic Book" panose="020B0503020102020204" pitchFamily="34" charset="0"/>
              </a:rPr>
              <a:t>Contact details</a:t>
            </a:r>
          </a:p>
          <a:p>
            <a:pPr algn="l">
              <a:lnSpc>
                <a:spcPct val="110000"/>
              </a:lnSpc>
            </a:pPr>
            <a:r>
              <a:rPr lang="en-US" sz="1800" dirty="0" smtClean="0">
                <a:latin typeface="Franklin Gothic Book" panose="020B0503020102020204" pitchFamily="34" charset="0"/>
              </a:rPr>
              <a:t>ulied@mcrit.com</a:t>
            </a:r>
          </a:p>
        </p:txBody>
      </p:sp>
      <p:pic>
        <p:nvPicPr>
          <p:cNvPr id="10" name="Picture 9" descr="MCRIT_FINAL_ic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10205" y="5147635"/>
            <a:ext cx="2060265" cy="782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724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Mindset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4756F"/>
      </a:accent1>
      <a:accent2>
        <a:srgbClr val="FF8C00"/>
      </a:accent2>
      <a:accent3>
        <a:srgbClr val="2E6427"/>
      </a:accent3>
      <a:accent4>
        <a:srgbClr val="FF2D00"/>
      </a:accent4>
      <a:accent5>
        <a:srgbClr val="2E0927"/>
      </a:accent5>
      <a:accent6>
        <a:srgbClr val="D90000"/>
      </a:accent6>
      <a:hlink>
        <a:srgbClr val="04756F"/>
      </a:hlink>
      <a:folHlink>
        <a:srgbClr val="2E0927"/>
      </a:folHlink>
    </a:clrScheme>
    <a:fontScheme name="Mindsets">
      <a:majorFont>
        <a:latin typeface="Franklin Gothic Medium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1187</TotalTime>
  <Words>360</Words>
  <Application>Microsoft Office PowerPoint</Application>
  <PresentationFormat>Widescreen</PresentationFormat>
  <Paragraphs>42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4" baseType="lpstr">
      <vt:lpstr>Arial</vt:lpstr>
      <vt:lpstr>Calibri</vt:lpstr>
      <vt:lpstr>Franklin Gothic Book</vt:lpstr>
      <vt:lpstr>Franklin Gothic Demi</vt:lpstr>
      <vt:lpstr>Franklin Gothic Medium</vt:lpstr>
      <vt:lpstr>Office Theme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 European Integrat</dc:creator>
  <cp:lastModifiedBy>Silvia Gaggi</cp:lastModifiedBy>
  <cp:revision>108</cp:revision>
  <dcterms:created xsi:type="dcterms:W3CDTF">2015-05-12T10:45:22Z</dcterms:created>
  <dcterms:modified xsi:type="dcterms:W3CDTF">2016-09-26T15:27:17Z</dcterms:modified>
</cp:coreProperties>
</file>