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95" r:id="rId3"/>
    <p:sldId id="298" r:id="rId4"/>
    <p:sldId id="293" r:id="rId5"/>
    <p:sldId id="294" r:id="rId6"/>
    <p:sldId id="297" r:id="rId7"/>
    <p:sldId id="299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00"/>
    <a:srgbClr val="04756F"/>
    <a:srgbClr val="2E6427"/>
    <a:srgbClr val="FF2D00"/>
    <a:srgbClr val="2E0927"/>
    <a:srgbClr val="D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3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151E4-CF0B-415F-A9FF-D71A657F8F5B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F6953-94E8-4247-8CC0-9215D289327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6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0943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420688" y="5145088"/>
            <a:ext cx="9017000" cy="655637"/>
          </a:xfrm>
        </p:spPr>
        <p:txBody>
          <a:bodyPr anchor="ctr">
            <a:noAutofit/>
          </a:bodyPr>
          <a:lstStyle>
            <a:lvl1pPr marL="0" indent="0">
              <a:buNone/>
              <a:defRPr sz="2800" b="1" i="0" baseline="0">
                <a:solidFill>
                  <a:srgbClr val="04756F"/>
                </a:solidFill>
                <a:latin typeface="Franklin Gothic Demi" panose="020B0703020102020204" pitchFamily="34" charset="0"/>
              </a:defRPr>
            </a:lvl1pPr>
            <a:lvl2pPr>
              <a:defRPr sz="2800" b="1" i="0" baseline="0">
                <a:solidFill>
                  <a:srgbClr val="04756F"/>
                </a:solidFill>
                <a:latin typeface="Franklin Gothic Demi" panose="020B0703020102020204" pitchFamily="34" charset="0"/>
              </a:defRPr>
            </a:lvl2pPr>
            <a:lvl3pPr>
              <a:defRPr sz="2800" b="1" i="0" baseline="0">
                <a:solidFill>
                  <a:srgbClr val="04756F"/>
                </a:solidFill>
                <a:latin typeface="Franklin Gothic Demi" panose="020B0703020102020204" pitchFamily="34" charset="0"/>
              </a:defRPr>
            </a:lvl3pPr>
            <a:lvl4pPr>
              <a:defRPr sz="2800" b="1" i="0" baseline="0">
                <a:solidFill>
                  <a:srgbClr val="04756F"/>
                </a:solidFill>
                <a:latin typeface="Franklin Gothic Demi" panose="020B0703020102020204" pitchFamily="34" charset="0"/>
              </a:defRPr>
            </a:lvl4pPr>
            <a:lvl5pPr>
              <a:defRPr sz="2800" b="1" i="0" baseline="0">
                <a:solidFill>
                  <a:srgbClr val="04756F"/>
                </a:solidFill>
                <a:latin typeface="Franklin Gothic Demi" panose="020B07030201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420622" y="5897607"/>
            <a:ext cx="9016604" cy="825386"/>
          </a:xfrm>
        </p:spPr>
        <p:txBody>
          <a:bodyPr anchor="t">
            <a:noAutofit/>
          </a:bodyPr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400" baseline="0">
                <a:latin typeface="Franklin Gothic Book" panose="020B0503020102020204" pitchFamily="34" charset="0"/>
              </a:defRPr>
            </a:lvl2pPr>
            <a:lvl3pPr marL="914400" indent="0">
              <a:buNone/>
              <a:defRPr sz="2400" baseline="0">
                <a:latin typeface="Franklin Gothic Book" panose="020B0503020102020204" pitchFamily="34" charset="0"/>
              </a:defRPr>
            </a:lvl3pPr>
            <a:lvl4pPr marL="1371600" indent="0">
              <a:buNone/>
              <a:defRPr sz="2400" baseline="0">
                <a:latin typeface="Franklin Gothic Book" panose="020B0503020102020204" pitchFamily="34" charset="0"/>
              </a:defRPr>
            </a:lvl4pPr>
            <a:lvl5pPr marL="1828800" indent="0">
              <a:buNone/>
              <a:defRPr sz="2400" baseline="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3805498"/>
            <a:ext cx="12192000" cy="927280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4732778"/>
            <a:ext cx="12192000" cy="9207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2" y="3949261"/>
            <a:ext cx="1602702" cy="639753"/>
          </a:xfrm>
          <a:prstGeom prst="rect">
            <a:avLst/>
          </a:prstGeom>
        </p:spPr>
      </p:pic>
      <p:sp>
        <p:nvSpPr>
          <p:cNvPr id="21" name="Title 1"/>
          <p:cNvSpPr txBox="1">
            <a:spLocks/>
          </p:cNvSpPr>
          <p:nvPr userDrawn="1"/>
        </p:nvSpPr>
        <p:spPr>
          <a:xfrm>
            <a:off x="8955936" y="3968971"/>
            <a:ext cx="2963594" cy="620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b="1" i="1" dirty="0" smtClean="0">
                <a:solidFill>
                  <a:schemeClr val="bg1"/>
                </a:solidFill>
                <a:latin typeface="+mn-lt"/>
              </a:rPr>
              <a:t>Mobility is freedom</a:t>
            </a:r>
            <a:endParaRPr lang="en-US" sz="1800" b="1" i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3" name="Picture 12" descr="flag_yellow_low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7450" y="6313418"/>
            <a:ext cx="603885" cy="4095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 userDrawn="1"/>
        </p:nvSpPr>
        <p:spPr>
          <a:xfrm>
            <a:off x="10038888" y="6310456"/>
            <a:ext cx="21873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project has received funding from the European Union’s Horizon 2020 research and innovation </a:t>
            </a:r>
            <a:r>
              <a:rPr lang="en-US" sz="7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grant agreement No 640401.</a:t>
            </a:r>
            <a:endParaRPr lang="en-US" sz="700" i="0" dirty="0"/>
          </a:p>
        </p:txBody>
      </p:sp>
    </p:spTree>
    <p:extLst>
      <p:ext uri="{BB962C8B-B14F-4D97-AF65-F5344CB8AC3E}">
        <p14:creationId xmlns:p14="http://schemas.microsoft.com/office/powerpoint/2010/main" val="257777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big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927280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927280"/>
            <a:ext cx="12192000" cy="9207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2" y="143763"/>
            <a:ext cx="1602702" cy="639753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8993944" y="161173"/>
            <a:ext cx="2963594" cy="620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b="1" i="1" dirty="0" smtClean="0">
                <a:solidFill>
                  <a:schemeClr val="bg1"/>
                </a:solidFill>
                <a:latin typeface="+mn-lt"/>
              </a:rPr>
              <a:t>Mobility is freedom</a:t>
            </a:r>
            <a:endParaRPr lang="en-US" sz="1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20622" y="1130300"/>
            <a:ext cx="8723378" cy="622300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rgbClr val="04756F"/>
                </a:solidFill>
                <a:latin typeface="Franklin Gothic Demi" panose="020B07030201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20688" y="1946635"/>
            <a:ext cx="8723312" cy="1952265"/>
          </a:xfrm>
        </p:spPr>
        <p:txBody>
          <a:bodyPr anchor="t"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>
              <a:defRPr sz="2000">
                <a:latin typeface="+mj-lt"/>
              </a:defRPr>
            </a:lvl2pPr>
            <a:lvl3pPr>
              <a:defRPr sz="1800" i="1">
                <a:latin typeface="+mn-lt"/>
              </a:defRPr>
            </a:lvl3pPr>
            <a:lvl4pPr>
              <a:defRPr sz="1600" i="1">
                <a:latin typeface="Franklin Gothic Demi" panose="020B0703020102020204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0" y="6273800"/>
            <a:ext cx="12192000" cy="0"/>
          </a:xfrm>
          <a:prstGeom prst="line">
            <a:avLst/>
          </a:prstGeom>
          <a:ln>
            <a:solidFill>
              <a:srgbClr val="FF8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31025" y="6414868"/>
            <a:ext cx="6888885" cy="337625"/>
          </a:xfrm>
        </p:spPr>
        <p:txBody>
          <a:bodyPr/>
          <a:lstStyle>
            <a:lvl1pPr>
              <a:defRPr b="1">
                <a:solidFill>
                  <a:srgbClr val="04756F"/>
                </a:solidFill>
              </a:defRPr>
            </a:lvl1pPr>
          </a:lstStyle>
          <a:p>
            <a:pPr algn="l"/>
            <a:r>
              <a:rPr lang="en-US" dirty="0" smtClean="0"/>
              <a:t>Event | date | location</a:t>
            </a:r>
            <a:endParaRPr lang="en-US" dirty="0"/>
          </a:p>
        </p:txBody>
      </p:sp>
      <p:sp>
        <p:nvSpPr>
          <p:cNvPr id="26" name="Footer Placeholder 1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rgbClr val="04756F"/>
              </a:solidFill>
            </a:endParaRPr>
          </a:p>
        </p:txBody>
      </p:sp>
      <p:sp>
        <p:nvSpPr>
          <p:cNvPr id="27" name="Oval 26"/>
          <p:cNvSpPr/>
          <p:nvPr userDrawn="1"/>
        </p:nvSpPr>
        <p:spPr>
          <a:xfrm>
            <a:off x="11619913" y="6414868"/>
            <a:ext cx="337625" cy="337625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9912" y="6414868"/>
            <a:ext cx="337625" cy="337625"/>
          </a:xfrm>
        </p:spPr>
        <p:txBody>
          <a:bodyPr/>
          <a:lstStyle>
            <a:lvl1pPr algn="ctr">
              <a:defRPr sz="1000" b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fld id="{81F22188-D096-4B10-AA7C-B7B77F70961A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7" name="Picture 16" descr="flag_yellow_low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865" y="6333739"/>
            <a:ext cx="603885" cy="40957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 userDrawn="1"/>
        </p:nvSpPr>
        <p:spPr>
          <a:xfrm>
            <a:off x="2627209" y="6336995"/>
            <a:ext cx="21873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project has received funding from the European Union’s Horizon 2020 research and innovation </a:t>
            </a:r>
            <a:r>
              <a:rPr lang="en-US" sz="7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grant agreement No 640401.</a:t>
            </a:r>
            <a:endParaRPr lang="en-US" sz="700" i="0" dirty="0"/>
          </a:p>
        </p:txBody>
      </p:sp>
    </p:spTree>
    <p:extLst>
      <p:ext uri="{BB962C8B-B14F-4D97-AF65-F5344CB8AC3E}">
        <p14:creationId xmlns:p14="http://schemas.microsoft.com/office/powerpoint/2010/main" val="12630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small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35555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40430"/>
            <a:ext cx="12192000" cy="92075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0206038" y="70660"/>
            <a:ext cx="1751500" cy="25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i="1" dirty="0" smtClean="0">
                <a:solidFill>
                  <a:schemeClr val="bg1"/>
                </a:solidFill>
                <a:latin typeface="+mn-lt"/>
              </a:rPr>
              <a:t>Mobility is freedom</a:t>
            </a:r>
            <a:endParaRPr lang="en-US" sz="1600" b="1" i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72" y="74397"/>
            <a:ext cx="1099898" cy="1890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2" y="59590"/>
            <a:ext cx="237104" cy="236287"/>
          </a:xfrm>
          <a:prstGeom prst="rect">
            <a:avLst/>
          </a:prstGeom>
        </p:spPr>
      </p:pic>
      <p:sp>
        <p:nvSpPr>
          <p:cNvPr id="17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20622" y="573572"/>
            <a:ext cx="8723378" cy="622300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rgbClr val="04756F"/>
                </a:solidFill>
                <a:latin typeface="Franklin Gothic Demi" panose="020B07030201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20688" y="1389907"/>
            <a:ext cx="8723312" cy="1952265"/>
          </a:xfrm>
        </p:spPr>
        <p:txBody>
          <a:bodyPr anchor="t"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>
              <a:defRPr sz="2000">
                <a:latin typeface="+mj-lt"/>
              </a:defRPr>
            </a:lvl2pPr>
            <a:lvl3pPr>
              <a:defRPr sz="1800" i="1">
                <a:latin typeface="+mn-lt"/>
              </a:defRPr>
            </a:lvl3pPr>
            <a:lvl4pPr>
              <a:defRPr sz="1600" i="1">
                <a:latin typeface="Franklin Gothic Demi" panose="020B0703020102020204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273800"/>
            <a:ext cx="12192000" cy="0"/>
          </a:xfrm>
          <a:prstGeom prst="line">
            <a:avLst/>
          </a:prstGeom>
          <a:ln>
            <a:solidFill>
              <a:srgbClr val="FF8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31025" y="6414868"/>
            <a:ext cx="6888885" cy="337625"/>
          </a:xfrm>
        </p:spPr>
        <p:txBody>
          <a:bodyPr/>
          <a:lstStyle>
            <a:lvl1pPr>
              <a:defRPr b="1">
                <a:solidFill>
                  <a:srgbClr val="04756F"/>
                </a:solidFill>
              </a:defRPr>
            </a:lvl1pPr>
          </a:lstStyle>
          <a:p>
            <a:pPr algn="l"/>
            <a:r>
              <a:rPr lang="en-US" dirty="0" smtClean="0"/>
              <a:t>Event | date | location</a:t>
            </a:r>
            <a:endParaRPr lang="en-US" dirty="0"/>
          </a:p>
        </p:txBody>
      </p:sp>
      <p:sp>
        <p:nvSpPr>
          <p:cNvPr id="21" name="Footer Placeholder 1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rgbClr val="04756F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11619913" y="6414868"/>
            <a:ext cx="337625" cy="337625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9912" y="6414868"/>
            <a:ext cx="337625" cy="337625"/>
          </a:xfrm>
        </p:spPr>
        <p:txBody>
          <a:bodyPr/>
          <a:lstStyle>
            <a:lvl1pPr algn="ctr">
              <a:defRPr sz="1000" b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fld id="{81F22188-D096-4B10-AA7C-B7B77F70961A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5" name="Picture 14" descr="flag_yellow_low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865" y="6333739"/>
            <a:ext cx="603885" cy="40957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 userDrawn="1"/>
        </p:nvSpPr>
        <p:spPr>
          <a:xfrm>
            <a:off x="2627209" y="6336995"/>
            <a:ext cx="21873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project has received funding from the European Union’s Horizon 2020 research and innovation </a:t>
            </a:r>
            <a:r>
              <a:rPr lang="en-US" sz="7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grant agreement No 640401.</a:t>
            </a:r>
            <a:endParaRPr lang="en-US" sz="700" i="0" dirty="0"/>
          </a:p>
        </p:txBody>
      </p:sp>
    </p:spTree>
    <p:extLst>
      <p:ext uri="{BB962C8B-B14F-4D97-AF65-F5344CB8AC3E}">
        <p14:creationId xmlns:p14="http://schemas.microsoft.com/office/powerpoint/2010/main" val="317029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447548"/>
            <a:ext cx="12192000" cy="57785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35555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340430"/>
            <a:ext cx="12192000" cy="92075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0206038" y="70660"/>
            <a:ext cx="1751500" cy="25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i="1" dirty="0" smtClean="0">
                <a:solidFill>
                  <a:schemeClr val="bg1"/>
                </a:solidFill>
                <a:latin typeface="+mn-lt"/>
              </a:rPr>
              <a:t>Mobility is freedom</a:t>
            </a:r>
            <a:endParaRPr lang="en-US" sz="1600" b="1" i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72" y="74397"/>
            <a:ext cx="1099898" cy="1890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2" y="59590"/>
            <a:ext cx="237104" cy="236287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0" y="6273800"/>
            <a:ext cx="12192000" cy="0"/>
          </a:xfrm>
          <a:prstGeom prst="line">
            <a:avLst/>
          </a:prstGeom>
          <a:ln>
            <a:solidFill>
              <a:srgbClr val="FF8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31025" y="6414868"/>
            <a:ext cx="6888885" cy="337625"/>
          </a:xfrm>
        </p:spPr>
        <p:txBody>
          <a:bodyPr/>
          <a:lstStyle>
            <a:lvl1pPr>
              <a:defRPr b="1">
                <a:solidFill>
                  <a:srgbClr val="04756F"/>
                </a:solidFill>
              </a:defRPr>
            </a:lvl1pPr>
          </a:lstStyle>
          <a:p>
            <a:pPr algn="l"/>
            <a:r>
              <a:rPr lang="en-US" dirty="0" smtClean="0"/>
              <a:t>Event | date | location</a:t>
            </a:r>
            <a:endParaRPr lang="en-US" dirty="0"/>
          </a:p>
        </p:txBody>
      </p:sp>
      <p:sp>
        <p:nvSpPr>
          <p:cNvPr id="20" name="Footer Placeholder 1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rgbClr val="04756F"/>
              </a:solidFill>
            </a:endParaRPr>
          </a:p>
        </p:txBody>
      </p:sp>
      <p:sp>
        <p:nvSpPr>
          <p:cNvPr id="21" name="Oval 20"/>
          <p:cNvSpPr/>
          <p:nvPr userDrawn="1"/>
        </p:nvSpPr>
        <p:spPr>
          <a:xfrm>
            <a:off x="11619913" y="6414868"/>
            <a:ext cx="337625" cy="337625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9912" y="6414868"/>
            <a:ext cx="337625" cy="337625"/>
          </a:xfrm>
        </p:spPr>
        <p:txBody>
          <a:bodyPr/>
          <a:lstStyle>
            <a:lvl1pPr algn="ctr">
              <a:defRPr sz="1000" b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fld id="{81F22188-D096-4B10-AA7C-B7B77F70961A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5" name="Picture 14" descr="flag_yellow_low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865" y="6333739"/>
            <a:ext cx="603885" cy="40957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 userDrawn="1"/>
        </p:nvSpPr>
        <p:spPr>
          <a:xfrm>
            <a:off x="2627209" y="6336995"/>
            <a:ext cx="21873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project has received funding from the European Union’s Horizon 2020 research and innovation </a:t>
            </a:r>
            <a:r>
              <a:rPr lang="en-US" sz="7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grant agreement No 640401.</a:t>
            </a:r>
            <a:endParaRPr lang="en-US" sz="700" i="0" dirty="0"/>
          </a:p>
        </p:txBody>
      </p:sp>
    </p:spTree>
    <p:extLst>
      <p:ext uri="{BB962C8B-B14F-4D97-AF65-F5344CB8AC3E}">
        <p14:creationId xmlns:p14="http://schemas.microsoft.com/office/powerpoint/2010/main" val="87978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hart Placeholder 19"/>
          <p:cNvSpPr>
            <a:spLocks noGrp="1"/>
          </p:cNvSpPr>
          <p:nvPr>
            <p:ph type="chart" sz="quarter" idx="13"/>
          </p:nvPr>
        </p:nvSpPr>
        <p:spPr>
          <a:xfrm>
            <a:off x="950913" y="638175"/>
            <a:ext cx="10575925" cy="5534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0"/>
            <a:ext cx="12192000" cy="35555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0" y="340430"/>
            <a:ext cx="12192000" cy="92075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1"/>
          <p:cNvSpPr txBox="1">
            <a:spLocks/>
          </p:cNvSpPr>
          <p:nvPr userDrawn="1"/>
        </p:nvSpPr>
        <p:spPr>
          <a:xfrm>
            <a:off x="10206038" y="70660"/>
            <a:ext cx="1751500" cy="25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i="1" dirty="0" smtClean="0">
                <a:solidFill>
                  <a:schemeClr val="bg1"/>
                </a:solidFill>
                <a:latin typeface="+mn-lt"/>
              </a:rPr>
              <a:t>Mobility is freedom</a:t>
            </a:r>
            <a:endParaRPr lang="en-US" sz="1600" b="1" i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72" y="74397"/>
            <a:ext cx="1099898" cy="18908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2" y="59590"/>
            <a:ext cx="237104" cy="236287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0" y="6273800"/>
            <a:ext cx="12192000" cy="0"/>
          </a:xfrm>
          <a:prstGeom prst="line">
            <a:avLst/>
          </a:prstGeom>
          <a:ln>
            <a:solidFill>
              <a:srgbClr val="FF8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31025" y="6414868"/>
            <a:ext cx="6888885" cy="337625"/>
          </a:xfrm>
        </p:spPr>
        <p:txBody>
          <a:bodyPr/>
          <a:lstStyle>
            <a:lvl1pPr>
              <a:defRPr b="1">
                <a:solidFill>
                  <a:srgbClr val="04756F"/>
                </a:solidFill>
              </a:defRPr>
            </a:lvl1pPr>
          </a:lstStyle>
          <a:p>
            <a:pPr algn="l"/>
            <a:r>
              <a:rPr lang="en-US" dirty="0" smtClean="0"/>
              <a:t>Event | date | location</a:t>
            </a:r>
            <a:endParaRPr lang="en-US" dirty="0"/>
          </a:p>
        </p:txBody>
      </p:sp>
      <p:sp>
        <p:nvSpPr>
          <p:cNvPr id="16" name="Footer Placeholder 1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rgbClr val="04756F"/>
              </a:solidFill>
            </a:endParaRPr>
          </a:p>
        </p:txBody>
      </p:sp>
      <p:sp>
        <p:nvSpPr>
          <p:cNvPr id="17" name="Oval 16"/>
          <p:cNvSpPr/>
          <p:nvPr userDrawn="1"/>
        </p:nvSpPr>
        <p:spPr>
          <a:xfrm>
            <a:off x="11619913" y="6414868"/>
            <a:ext cx="337625" cy="337625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9912" y="6414868"/>
            <a:ext cx="337625" cy="337625"/>
          </a:xfrm>
        </p:spPr>
        <p:txBody>
          <a:bodyPr/>
          <a:lstStyle>
            <a:lvl1pPr algn="ctr">
              <a:defRPr sz="1000" b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fld id="{81F22188-D096-4B10-AA7C-B7B77F70961A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9" name="Picture 18" descr="flag_yellow_low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865" y="6333739"/>
            <a:ext cx="603885" cy="409575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 userDrawn="1"/>
        </p:nvSpPr>
        <p:spPr>
          <a:xfrm>
            <a:off x="2627209" y="6336995"/>
            <a:ext cx="21873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project has received funding from the European Union’s Horizon 2020 research and innovation </a:t>
            </a:r>
            <a:r>
              <a:rPr lang="en-US" sz="7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grant agreement No 640401.</a:t>
            </a:r>
            <a:endParaRPr lang="en-US" sz="700" i="0" dirty="0"/>
          </a:p>
        </p:txBody>
      </p:sp>
    </p:spTree>
    <p:extLst>
      <p:ext uri="{BB962C8B-B14F-4D97-AF65-F5344CB8AC3E}">
        <p14:creationId xmlns:p14="http://schemas.microsoft.com/office/powerpoint/2010/main" val="17526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35555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340430"/>
            <a:ext cx="12192000" cy="92075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10206038" y="70660"/>
            <a:ext cx="1751500" cy="25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i="1" dirty="0" smtClean="0">
                <a:solidFill>
                  <a:schemeClr val="bg1"/>
                </a:solidFill>
                <a:latin typeface="+mn-lt"/>
              </a:rPr>
              <a:t>Mobility is freedom</a:t>
            </a:r>
            <a:endParaRPr lang="en-US" sz="1600" b="1" i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72" y="74397"/>
            <a:ext cx="1099898" cy="1890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2" y="59590"/>
            <a:ext cx="237104" cy="236287"/>
          </a:xfrm>
          <a:prstGeom prst="rect">
            <a:avLst/>
          </a:prstGeom>
        </p:spPr>
      </p:pic>
      <p:sp>
        <p:nvSpPr>
          <p:cNvPr id="20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20622" y="573572"/>
            <a:ext cx="8723378" cy="622300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rgbClr val="04756F"/>
                </a:solidFill>
                <a:latin typeface="Franklin Gothic Demi" panose="020B07030201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20688" y="1389907"/>
            <a:ext cx="8723312" cy="1952265"/>
          </a:xfrm>
        </p:spPr>
        <p:txBody>
          <a:bodyPr anchor="t"/>
          <a:lstStyle>
            <a:lvl1pPr marL="0" indent="0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>
              <a:defRPr sz="2000">
                <a:latin typeface="+mj-lt"/>
              </a:defRPr>
            </a:lvl2pPr>
            <a:lvl3pPr>
              <a:defRPr sz="1800" i="1">
                <a:latin typeface="+mn-lt"/>
              </a:defRPr>
            </a:lvl3pPr>
            <a:lvl4pPr>
              <a:defRPr sz="1600" i="1">
                <a:latin typeface="Franklin Gothic Demi" panose="020B0703020102020204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273800"/>
            <a:ext cx="12192000" cy="0"/>
          </a:xfrm>
          <a:prstGeom prst="line">
            <a:avLst/>
          </a:prstGeom>
          <a:ln>
            <a:solidFill>
              <a:srgbClr val="FF8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31025" y="6414868"/>
            <a:ext cx="6888885" cy="337625"/>
          </a:xfrm>
        </p:spPr>
        <p:txBody>
          <a:bodyPr/>
          <a:lstStyle>
            <a:lvl1pPr>
              <a:defRPr b="1">
                <a:solidFill>
                  <a:srgbClr val="04756F"/>
                </a:solidFill>
              </a:defRPr>
            </a:lvl1pPr>
          </a:lstStyle>
          <a:p>
            <a:pPr algn="l"/>
            <a:r>
              <a:rPr lang="en-US" dirty="0" smtClean="0"/>
              <a:t>Event | date | location</a:t>
            </a:r>
            <a:endParaRPr lang="en-US" dirty="0"/>
          </a:p>
        </p:txBody>
      </p:sp>
      <p:sp>
        <p:nvSpPr>
          <p:cNvPr id="19" name="Footer Placeholder 1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rgbClr val="04756F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11619913" y="6414868"/>
            <a:ext cx="337625" cy="337625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9912" y="6414868"/>
            <a:ext cx="337625" cy="337625"/>
          </a:xfrm>
        </p:spPr>
        <p:txBody>
          <a:bodyPr/>
          <a:lstStyle>
            <a:lvl1pPr algn="ctr">
              <a:defRPr sz="1000" b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fld id="{81F22188-D096-4B10-AA7C-B7B77F70961A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25" name="Picture 24" descr="flag_yellow_low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865" y="6333739"/>
            <a:ext cx="603885" cy="409575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 userDrawn="1"/>
        </p:nvSpPr>
        <p:spPr>
          <a:xfrm>
            <a:off x="2627209" y="6336995"/>
            <a:ext cx="21873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project has received funding from the European Union’s Horizon 2020 research and innovation </a:t>
            </a:r>
            <a:r>
              <a:rPr lang="en-US" sz="7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grant agreement No 640401.</a:t>
            </a:r>
            <a:endParaRPr lang="en-US" sz="700" i="0" dirty="0"/>
          </a:p>
        </p:txBody>
      </p:sp>
    </p:spTree>
    <p:extLst>
      <p:ext uri="{BB962C8B-B14F-4D97-AF65-F5344CB8AC3E}">
        <p14:creationId xmlns:p14="http://schemas.microsoft.com/office/powerpoint/2010/main" val="244327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2" y="603914"/>
            <a:ext cx="10934766" cy="483482"/>
          </a:xfrm>
        </p:spPr>
        <p:txBody>
          <a:bodyPr anchor="t">
            <a:normAutofit/>
          </a:bodyPr>
          <a:lstStyle>
            <a:lvl1pPr>
              <a:defRPr sz="2400" baseline="0">
                <a:solidFill>
                  <a:srgbClr val="04756F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622" y="1681163"/>
            <a:ext cx="5157787" cy="823912"/>
          </a:xfrm>
          <a:solidFill>
            <a:srgbClr val="04756F"/>
          </a:solidFill>
        </p:spPr>
        <p:txBody>
          <a:bodyPr anchor="ctr"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622" y="2505075"/>
            <a:ext cx="5157787" cy="3684588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800" b="0" baseline="0">
                <a:latin typeface="+mj-lt"/>
              </a:defRPr>
            </a:lvl1pPr>
            <a:lvl2pPr>
              <a:defRPr sz="1600" b="1"/>
            </a:lvl2pPr>
            <a:lvl3pPr>
              <a:defRPr sz="1600" i="1"/>
            </a:lvl3pPr>
            <a:lvl4pPr>
              <a:defRPr sz="1400">
                <a:latin typeface="+mj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solidFill>
            <a:srgbClr val="FF8C00"/>
          </a:solidFill>
        </p:spPr>
        <p:txBody>
          <a:bodyPr anchor="ctr"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000">
                <a:latin typeface="+mj-lt"/>
              </a:defRPr>
            </a:lvl1pPr>
            <a:lvl2pPr marL="685800" indent="-228600">
              <a:defRPr lang="en-US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800" i="1"/>
            </a:lvl3pPr>
            <a:lvl4pPr marL="1600200" indent="-228600">
              <a:defRPr lang="en-US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2192000" cy="35555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340430"/>
            <a:ext cx="12192000" cy="92075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 userDrawn="1"/>
        </p:nvSpPr>
        <p:spPr>
          <a:xfrm>
            <a:off x="10206038" y="70660"/>
            <a:ext cx="1751500" cy="25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i="1" dirty="0" smtClean="0">
                <a:solidFill>
                  <a:schemeClr val="bg1"/>
                </a:solidFill>
                <a:latin typeface="+mn-lt"/>
              </a:rPr>
              <a:t>Mobility is freedom</a:t>
            </a:r>
            <a:endParaRPr lang="en-US" sz="1600" b="1" i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72" y="74397"/>
            <a:ext cx="1099898" cy="18908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2" y="59590"/>
            <a:ext cx="237104" cy="236287"/>
          </a:xfrm>
          <a:prstGeom prst="rect">
            <a:avLst/>
          </a:prstGeom>
        </p:spPr>
      </p:pic>
      <p:sp>
        <p:nvSpPr>
          <p:cNvPr id="21" name="Title 1"/>
          <p:cNvSpPr txBox="1">
            <a:spLocks/>
          </p:cNvSpPr>
          <p:nvPr userDrawn="1"/>
        </p:nvSpPr>
        <p:spPr>
          <a:xfrm>
            <a:off x="420622" y="1149954"/>
            <a:ext cx="10934766" cy="4834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rgbClr val="04756F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r>
              <a:rPr lang="en-US" sz="20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  <a:endParaRPr lang="en-US" sz="20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6273800"/>
            <a:ext cx="12192000" cy="0"/>
          </a:xfrm>
          <a:prstGeom prst="line">
            <a:avLst/>
          </a:prstGeom>
          <a:ln>
            <a:solidFill>
              <a:srgbClr val="FF8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31025" y="6414868"/>
            <a:ext cx="6888885" cy="337625"/>
          </a:xfrm>
        </p:spPr>
        <p:txBody>
          <a:bodyPr/>
          <a:lstStyle>
            <a:lvl1pPr>
              <a:defRPr b="1">
                <a:solidFill>
                  <a:srgbClr val="04756F"/>
                </a:solidFill>
              </a:defRPr>
            </a:lvl1pPr>
          </a:lstStyle>
          <a:p>
            <a:pPr algn="l"/>
            <a:r>
              <a:rPr lang="en-US" dirty="0" smtClean="0"/>
              <a:t>Event | date | location</a:t>
            </a:r>
            <a:endParaRPr lang="en-US" dirty="0"/>
          </a:p>
        </p:txBody>
      </p:sp>
      <p:sp>
        <p:nvSpPr>
          <p:cNvPr id="24" name="Footer Placeholder 1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rgbClr val="04756F"/>
              </a:solidFill>
            </a:endParaRPr>
          </a:p>
        </p:txBody>
      </p:sp>
      <p:sp>
        <p:nvSpPr>
          <p:cNvPr id="25" name="Oval 24"/>
          <p:cNvSpPr/>
          <p:nvPr userDrawn="1"/>
        </p:nvSpPr>
        <p:spPr>
          <a:xfrm>
            <a:off x="11619913" y="6414868"/>
            <a:ext cx="337625" cy="337625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9912" y="6414868"/>
            <a:ext cx="337625" cy="337625"/>
          </a:xfrm>
        </p:spPr>
        <p:txBody>
          <a:bodyPr/>
          <a:lstStyle>
            <a:lvl1pPr algn="ctr">
              <a:defRPr sz="1000" b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fld id="{81F22188-D096-4B10-AA7C-B7B77F70961A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28" name="Picture 27" descr="flag_yellow_low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865" y="6333739"/>
            <a:ext cx="603885" cy="409575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 userDrawn="1"/>
        </p:nvSpPr>
        <p:spPr>
          <a:xfrm>
            <a:off x="2627209" y="6336995"/>
            <a:ext cx="21873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project has received funding from the European Union’s Horizon 2020 research and innovation </a:t>
            </a:r>
            <a:r>
              <a:rPr lang="en-US" sz="7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grant agreement No 640401.</a:t>
            </a:r>
            <a:endParaRPr lang="en-US" sz="700" i="0" dirty="0"/>
          </a:p>
        </p:txBody>
      </p:sp>
    </p:spTree>
    <p:extLst>
      <p:ext uri="{BB962C8B-B14F-4D97-AF65-F5344CB8AC3E}">
        <p14:creationId xmlns:p14="http://schemas.microsoft.com/office/powerpoint/2010/main" val="110955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solidFill>
            <a:srgbClr val="04756F"/>
          </a:solidFill>
        </p:spPr>
        <p:txBody>
          <a:bodyPr anchor="t">
            <a:normAutofit/>
          </a:bodyPr>
          <a:lstStyle>
            <a:lvl1pPr>
              <a:defRPr sz="2400" b="0" baseline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200" baseline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" panose="020B0703020102020204" pitchFamily="34" charset="0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2192000" cy="35555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340430"/>
            <a:ext cx="12192000" cy="92075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0206038" y="70660"/>
            <a:ext cx="1751500" cy="254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i="1" dirty="0" smtClean="0">
                <a:solidFill>
                  <a:schemeClr val="bg1"/>
                </a:solidFill>
                <a:latin typeface="+mn-lt"/>
              </a:rPr>
              <a:t>Mobility is freedom</a:t>
            </a:r>
            <a:endParaRPr lang="en-US" sz="1600" b="1" i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72" y="74397"/>
            <a:ext cx="1099898" cy="18908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2" y="59590"/>
            <a:ext cx="237104" cy="236287"/>
          </a:xfrm>
          <a:prstGeom prst="rect">
            <a:avLst/>
          </a:prstGeom>
        </p:spPr>
      </p:pic>
      <p:cxnSp>
        <p:nvCxnSpPr>
          <p:cNvPr id="29" name="Straight Connector 28"/>
          <p:cNvCxnSpPr/>
          <p:nvPr userDrawn="1"/>
        </p:nvCxnSpPr>
        <p:spPr>
          <a:xfrm>
            <a:off x="0" y="6273800"/>
            <a:ext cx="12192000" cy="0"/>
          </a:xfrm>
          <a:prstGeom prst="line">
            <a:avLst/>
          </a:prstGeom>
          <a:ln>
            <a:solidFill>
              <a:srgbClr val="FF8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31025" y="6414868"/>
            <a:ext cx="6888885" cy="337625"/>
          </a:xfrm>
        </p:spPr>
        <p:txBody>
          <a:bodyPr/>
          <a:lstStyle>
            <a:lvl1pPr>
              <a:defRPr b="1">
                <a:solidFill>
                  <a:srgbClr val="04756F"/>
                </a:solidFill>
              </a:defRPr>
            </a:lvl1pPr>
          </a:lstStyle>
          <a:p>
            <a:pPr algn="l"/>
            <a:r>
              <a:rPr lang="en-US" dirty="0" smtClean="0"/>
              <a:t>Event | date | location</a:t>
            </a:r>
            <a:endParaRPr lang="en-US" dirty="0"/>
          </a:p>
        </p:txBody>
      </p:sp>
      <p:sp>
        <p:nvSpPr>
          <p:cNvPr id="31" name="Footer Placeholder 1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rgbClr val="04756F"/>
              </a:solidFill>
            </a:endParaRPr>
          </a:p>
        </p:txBody>
      </p:sp>
      <p:sp>
        <p:nvSpPr>
          <p:cNvPr id="32" name="Oval 31"/>
          <p:cNvSpPr/>
          <p:nvPr userDrawn="1"/>
        </p:nvSpPr>
        <p:spPr>
          <a:xfrm>
            <a:off x="11619913" y="6414868"/>
            <a:ext cx="337625" cy="337625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19912" y="6414868"/>
            <a:ext cx="337625" cy="337625"/>
          </a:xfrm>
        </p:spPr>
        <p:txBody>
          <a:bodyPr/>
          <a:lstStyle>
            <a:lvl1pPr algn="ctr">
              <a:defRPr sz="1000" b="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fld id="{81F22188-D096-4B10-AA7C-B7B77F70961A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9" name="Picture 18" descr="flag_yellow_low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865" y="6333739"/>
            <a:ext cx="603885" cy="40957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 userDrawn="1"/>
        </p:nvSpPr>
        <p:spPr>
          <a:xfrm>
            <a:off x="2627209" y="6336995"/>
            <a:ext cx="21873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project has received funding from the European Union’s Horizon 2020 research and innovation </a:t>
            </a:r>
            <a:r>
              <a:rPr lang="en-US" sz="7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grant agreement No 640401.</a:t>
            </a:r>
            <a:endParaRPr lang="en-US" sz="700" i="0" dirty="0"/>
          </a:p>
        </p:txBody>
      </p:sp>
    </p:spTree>
    <p:extLst>
      <p:ext uri="{BB962C8B-B14F-4D97-AF65-F5344CB8AC3E}">
        <p14:creationId xmlns:p14="http://schemas.microsoft.com/office/powerpoint/2010/main" val="305088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38008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420622" y="1828800"/>
            <a:ext cx="9016604" cy="1665288"/>
          </a:xfrm>
        </p:spPr>
        <p:txBody>
          <a:bodyPr anchor="ctr">
            <a:norm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3805498"/>
            <a:ext cx="12192000" cy="927280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4732778"/>
            <a:ext cx="12192000" cy="9207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2" y="3949261"/>
            <a:ext cx="1602702" cy="639753"/>
          </a:xfrm>
          <a:prstGeom prst="rect">
            <a:avLst/>
          </a:prstGeom>
        </p:spPr>
      </p:pic>
      <p:sp>
        <p:nvSpPr>
          <p:cNvPr id="25" name="Title 1"/>
          <p:cNvSpPr txBox="1">
            <a:spLocks/>
          </p:cNvSpPr>
          <p:nvPr userDrawn="1"/>
        </p:nvSpPr>
        <p:spPr>
          <a:xfrm>
            <a:off x="8955936" y="3968971"/>
            <a:ext cx="2963594" cy="620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b="1" i="1" dirty="0" smtClean="0">
                <a:solidFill>
                  <a:schemeClr val="bg1"/>
                </a:solidFill>
                <a:latin typeface="+mn-lt"/>
              </a:rPr>
              <a:t>Mobility is freedom</a:t>
            </a:r>
            <a:endParaRPr lang="en-US" sz="1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420226" y="4915492"/>
            <a:ext cx="9017000" cy="655637"/>
          </a:xfrm>
        </p:spPr>
        <p:txBody>
          <a:bodyPr anchor="ctr">
            <a:noAutofit/>
          </a:bodyPr>
          <a:lstStyle>
            <a:lvl1pPr marL="0" indent="0">
              <a:buNone/>
              <a:defRPr sz="2400" b="1" i="0" baseline="0">
                <a:solidFill>
                  <a:srgbClr val="04756F"/>
                </a:solidFill>
                <a:latin typeface="Franklin Gothic Demi" panose="020B0703020102020204" pitchFamily="34" charset="0"/>
              </a:defRPr>
            </a:lvl1pPr>
            <a:lvl2pPr>
              <a:defRPr sz="2800" b="1" i="0" baseline="0">
                <a:solidFill>
                  <a:srgbClr val="04756F"/>
                </a:solidFill>
                <a:latin typeface="Franklin Gothic Demi" panose="020B0703020102020204" pitchFamily="34" charset="0"/>
              </a:defRPr>
            </a:lvl2pPr>
            <a:lvl3pPr>
              <a:defRPr sz="2800" b="1" i="0" baseline="0">
                <a:solidFill>
                  <a:srgbClr val="04756F"/>
                </a:solidFill>
                <a:latin typeface="Franklin Gothic Demi" panose="020B0703020102020204" pitchFamily="34" charset="0"/>
              </a:defRPr>
            </a:lvl3pPr>
            <a:lvl4pPr>
              <a:defRPr sz="2800" b="1" i="0" baseline="0">
                <a:solidFill>
                  <a:srgbClr val="04756F"/>
                </a:solidFill>
                <a:latin typeface="Franklin Gothic Demi" panose="020B0703020102020204" pitchFamily="34" charset="0"/>
              </a:defRPr>
            </a:lvl4pPr>
            <a:lvl5pPr>
              <a:defRPr sz="2800" b="1" i="0" baseline="0">
                <a:solidFill>
                  <a:srgbClr val="04756F"/>
                </a:solidFill>
                <a:latin typeface="Franklin Gothic Demi" panose="020B07030201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10" name="Picture 9" descr="flag_yellow_low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7450" y="6313418"/>
            <a:ext cx="603885" cy="4095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10038888" y="6310456"/>
            <a:ext cx="21873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project has received funding from the European Union’s Horizon 2020 research and innovation </a:t>
            </a:r>
            <a:r>
              <a:rPr lang="en-US" sz="7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</a:t>
            </a:r>
            <a:r>
              <a:rPr lang="en-US" sz="7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grant agreement No 640401.</a:t>
            </a:r>
            <a:endParaRPr lang="en-US" sz="700" i="0" dirty="0"/>
          </a:p>
        </p:txBody>
      </p:sp>
    </p:spTree>
    <p:extLst>
      <p:ext uri="{BB962C8B-B14F-4D97-AF65-F5344CB8AC3E}">
        <p14:creationId xmlns:p14="http://schemas.microsoft.com/office/powerpoint/2010/main" val="260066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EE908-FF5F-4857-9ACE-49FDD4C72DBA}" type="datetime1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Event | date | location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22188-D096-4B10-AA7C-B7B77F70961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76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4" r:id="rId3"/>
    <p:sldLayoutId id="2147483650" r:id="rId4"/>
    <p:sldLayoutId id="2147483660" r:id="rId5"/>
    <p:sldLayoutId id="2147483663" r:id="rId6"/>
    <p:sldLayoutId id="2147483653" r:id="rId7"/>
    <p:sldLayoutId id="2147483656" r:id="rId8"/>
    <p:sldLayoutId id="2147483662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Appraisal methodologies for seamless mobility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Imagen 4" descr="C:\ORIOL\Z_INFO\FOTOGRAFIES\MIND-SETS\BARCELONA WORKSHOP\IMAG1908.jpg"/>
          <p:cNvPicPr/>
          <p:nvPr/>
        </p:nvPicPr>
        <p:blipFill>
          <a:blip r:embed="rId2" cstate="print">
            <a:lum contrast="40000"/>
          </a:blip>
          <a:srcRect t="6636" b="35916"/>
          <a:stretch>
            <a:fillRect/>
          </a:stretch>
        </p:blipFill>
        <p:spPr bwMode="auto">
          <a:xfrm>
            <a:off x="0" y="-156754"/>
            <a:ext cx="12192000" cy="395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MCRIT_FINAL_ic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205" y="5147635"/>
            <a:ext cx="2060265" cy="78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31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“Slower” Mobility?</a:t>
            </a:r>
            <a:r>
              <a:rPr lang="en-GB" sz="3200" dirty="0" smtClean="0"/>
              <a:t> </a:t>
            </a:r>
            <a:endParaRPr lang="nl-BE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20689" y="1946635"/>
            <a:ext cx="4528682" cy="3931651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Still travel time savings account for 80% of project benefits in traditional cost-benefit analyses.</a:t>
            </a:r>
            <a:r>
              <a:rPr lang="en-GB" sz="2000" b="1" dirty="0" smtClean="0"/>
              <a:t> Other social impacts deserve more relevance, by type of user, trip purpose, mode of transport, moment of the trip, origin and/or destination... </a:t>
            </a:r>
            <a:endParaRPr lang="nl-BE" sz="2000" dirty="0" smtClean="0"/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r>
              <a:rPr lang="en-GB" sz="2000" b="1" dirty="0" smtClean="0">
                <a:solidFill>
                  <a:srgbClr val="FF0000"/>
                </a:solidFill>
              </a:rPr>
              <a:t>New generations behave and travel differently</a:t>
            </a:r>
            <a:r>
              <a:rPr lang="en-GB" sz="2000" b="1" dirty="0" smtClean="0"/>
              <a:t>: comfort, convenience, safety, sociability, reliability… are increasingly important.</a:t>
            </a:r>
          </a:p>
          <a:p>
            <a:endParaRPr lang="en-GB" sz="3200" b="1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Event | date | location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188-D096-4B10-AA7C-B7B77F70961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 descr="MCRIT_FINAL_i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60" y="6357958"/>
            <a:ext cx="1028299" cy="39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Just travelling?</a:t>
            </a:r>
            <a:endParaRPr lang="nl-BE" sz="28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20688" y="1946635"/>
            <a:ext cx="5428569" cy="4134851"/>
          </a:xfrm>
        </p:spPr>
        <p:txBody>
          <a:bodyPr>
            <a:noAutofit/>
          </a:bodyPr>
          <a:lstStyle/>
          <a:p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Public transport (just like public spaces and facilities) are open to citizens </a:t>
            </a:r>
            <a:r>
              <a:rPr lang="en-GB" sz="2000" dirty="0" smtClean="0"/>
              <a:t>of any origin, age or class, and provide opportunities for spontaneous socialisation.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How to assess social positive externalities –”goods that have no market” (e.g. conviviality) linked to transport?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Event | date | location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188-D096-4B10-AA7C-B7B77F70961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Going Hybrid?</a:t>
            </a:r>
            <a:endParaRPr lang="nl-BE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20688" y="1946635"/>
            <a:ext cx="4281941" cy="393165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New hybrid mobility technologies are emerging</a:t>
            </a:r>
            <a:r>
              <a:rPr lang="en-GB" sz="2000" dirty="0" smtClean="0"/>
              <a:t> (e.g. individual use, collective ownership, public management).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New technologies are already challenging conventional transport modes </a:t>
            </a:r>
            <a:r>
              <a:rPr lang="en-GB" sz="2000" dirty="0" smtClean="0"/>
              <a:t>(e.g. trucks/trains, private/public, individual/collective)</a:t>
            </a:r>
            <a:endParaRPr lang="nl-BE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Event | date | location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188-D096-4B10-AA7C-B7B77F70961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 descr="MCRIT_FINAL_i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60" y="6357958"/>
            <a:ext cx="1028299" cy="39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Seamless Mobility?</a:t>
            </a:r>
            <a:endParaRPr lang="nl-BE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20689" y="1946635"/>
            <a:ext cx="4644798" cy="3931651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Interchanges are today increasingly important</a:t>
            </a:r>
            <a:r>
              <a:rPr lang="en-GB" sz="2000" dirty="0" smtClean="0"/>
              <a:t> (</a:t>
            </a:r>
            <a:r>
              <a:rPr lang="en-GB" sz="2000" dirty="0" err="1" smtClean="0"/>
              <a:t>e.g</a:t>
            </a:r>
            <a:r>
              <a:rPr lang="en-GB" sz="2000" dirty="0" smtClean="0"/>
              <a:t> time spent while interchanging between modes can be valued 50% or even 100% as much as time travelling, and time spend waiting 100% to 200%) </a:t>
            </a:r>
          </a:p>
          <a:p>
            <a:pPr lvl="0">
              <a:buFont typeface="Arial" pitchFamily="34" charset="0"/>
              <a:buChar char="•"/>
            </a:pPr>
            <a:r>
              <a:rPr lang="ca-ES" sz="2000" dirty="0" err="1" smtClean="0">
                <a:solidFill>
                  <a:srgbClr val="FF0000"/>
                </a:solidFill>
              </a:rPr>
              <a:t>Smart</a:t>
            </a:r>
            <a:r>
              <a:rPr lang="ca-ES" sz="2000" dirty="0" smtClean="0">
                <a:solidFill>
                  <a:srgbClr val="FF0000"/>
                </a:solidFill>
              </a:rPr>
              <a:t> </a:t>
            </a:r>
            <a:r>
              <a:rPr lang="ca-ES" sz="2000" dirty="0" err="1" smtClean="0">
                <a:solidFill>
                  <a:srgbClr val="FF0000"/>
                </a:solidFill>
              </a:rPr>
              <a:t>integration</a:t>
            </a:r>
            <a:r>
              <a:rPr lang="ca-ES" sz="2000" dirty="0" smtClean="0">
                <a:solidFill>
                  <a:srgbClr val="FF0000"/>
                </a:solidFill>
              </a:rPr>
              <a:t> </a:t>
            </a:r>
            <a:r>
              <a:rPr lang="ca-ES" sz="2000" dirty="0" err="1" smtClean="0">
                <a:solidFill>
                  <a:srgbClr val="FF0000"/>
                </a:solidFill>
              </a:rPr>
              <a:t>between</a:t>
            </a:r>
            <a:r>
              <a:rPr lang="ca-ES" sz="2000" dirty="0" smtClean="0">
                <a:solidFill>
                  <a:srgbClr val="FF0000"/>
                </a:solidFill>
              </a:rPr>
              <a:t> all transport and </a:t>
            </a:r>
            <a:r>
              <a:rPr lang="ca-ES" sz="2000" dirty="0" err="1" smtClean="0">
                <a:solidFill>
                  <a:srgbClr val="FF0000"/>
                </a:solidFill>
              </a:rPr>
              <a:t>communication</a:t>
            </a:r>
            <a:r>
              <a:rPr lang="ca-ES" sz="2000" dirty="0" smtClean="0">
                <a:solidFill>
                  <a:srgbClr val="FF0000"/>
                </a:solidFill>
              </a:rPr>
              <a:t> </a:t>
            </a:r>
            <a:r>
              <a:rPr lang="ca-ES" sz="2000" dirty="0" err="1" smtClean="0">
                <a:solidFill>
                  <a:srgbClr val="FF0000"/>
                </a:solidFill>
              </a:rPr>
              <a:t>networks</a:t>
            </a:r>
            <a:r>
              <a:rPr lang="ca-ES" sz="2000" dirty="0" smtClean="0">
                <a:solidFill>
                  <a:srgbClr val="FF0000"/>
                </a:solidFill>
              </a:rPr>
              <a:t> </a:t>
            </a:r>
            <a:r>
              <a:rPr lang="ca-ES" sz="2000" dirty="0" smtClean="0"/>
              <a:t>(</a:t>
            </a:r>
            <a:r>
              <a:rPr lang="ca-ES" sz="2000" dirty="0" err="1" smtClean="0"/>
              <a:t>e.g</a:t>
            </a:r>
            <a:r>
              <a:rPr lang="ca-ES" sz="2000" dirty="0" smtClean="0"/>
              <a:t> </a:t>
            </a:r>
            <a:r>
              <a:rPr lang="ca-ES" sz="2000" dirty="0" err="1" smtClean="0"/>
              <a:t>resources</a:t>
            </a:r>
            <a:r>
              <a:rPr lang="ca-ES" sz="2000" dirty="0" smtClean="0"/>
              <a:t>, </a:t>
            </a:r>
            <a:r>
              <a:rPr lang="ca-ES" sz="2000" dirty="0" err="1" smtClean="0"/>
              <a:t>freight</a:t>
            </a:r>
            <a:r>
              <a:rPr lang="ca-ES" sz="2000" dirty="0" smtClean="0"/>
              <a:t> and </a:t>
            </a:r>
            <a:r>
              <a:rPr lang="ca-ES" sz="2000" dirty="0" err="1" smtClean="0"/>
              <a:t>passenger</a:t>
            </a:r>
            <a:r>
              <a:rPr lang="ca-ES" sz="2000" dirty="0" smtClean="0"/>
              <a:t> transport, </a:t>
            </a:r>
            <a:r>
              <a:rPr lang="ca-ES" sz="2000" dirty="0" err="1" smtClean="0"/>
              <a:t>energy</a:t>
            </a:r>
            <a:r>
              <a:rPr lang="ca-ES" sz="2000" dirty="0" smtClean="0"/>
              <a:t>, </a:t>
            </a:r>
            <a:r>
              <a:rPr lang="ca-ES" sz="2000" dirty="0" err="1" smtClean="0"/>
              <a:t>information</a:t>
            </a:r>
            <a:r>
              <a:rPr lang="ca-ES" sz="2000" dirty="0" smtClean="0"/>
              <a:t>) at all </a:t>
            </a:r>
            <a:r>
              <a:rPr lang="ca-ES" sz="2000" dirty="0" err="1" smtClean="0"/>
              <a:t>scales</a:t>
            </a:r>
            <a:r>
              <a:rPr lang="ca-ES" sz="2000" dirty="0" smtClean="0"/>
              <a:t>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Event | date | location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188-D096-4B10-AA7C-B7B77F70961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 descr="MCRIT_FINAL_i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60" y="6357958"/>
            <a:ext cx="1028299" cy="39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More complex </a:t>
            </a:r>
            <a:r>
              <a:rPr lang="nl-BE" sz="3200" dirty="0" err="1" smtClean="0"/>
              <a:t>governance</a:t>
            </a:r>
            <a:r>
              <a:rPr lang="nl-BE" sz="3200" dirty="0" smtClean="0"/>
              <a:t>?</a:t>
            </a:r>
            <a:endParaRPr lang="nl-BE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20689" y="1946635"/>
            <a:ext cx="4136798" cy="3931651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The perception of costs and benefits are different</a:t>
            </a:r>
            <a:r>
              <a:rPr lang="en-GB" sz="2000" dirty="0" smtClean="0"/>
              <a:t> from different stakeholder perspectives. 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Uncertain assessment</a:t>
            </a:r>
            <a:r>
              <a:rPr lang="en-GB" sz="2000" dirty="0" smtClean="0"/>
              <a:t>: Need for monitoring the flows of economic transferences between stakeholders. </a:t>
            </a:r>
          </a:p>
          <a:p>
            <a:pPr lvl="0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Policy assessment focused to provide rational reference </a:t>
            </a:r>
            <a:r>
              <a:rPr lang="en-GB" sz="2000" dirty="0" smtClean="0"/>
              <a:t>information useful in a negotiation participatory process –a learning process for all)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Event | date | location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188-D096-4B10-AA7C-B7B77F70961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 descr="MCRIT_FINAL_i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60" y="6357958"/>
            <a:ext cx="1028299" cy="39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nl-BE" sz="3200" dirty="0" err="1" smtClean="0"/>
              <a:t>Recreating</a:t>
            </a:r>
            <a:r>
              <a:rPr lang="nl-BE" sz="3200" dirty="0" smtClean="0"/>
              <a:t> the landscape?</a:t>
            </a:r>
            <a:endParaRPr lang="nl-BE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20688" y="1946635"/>
            <a:ext cx="4615769" cy="3931651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dirty="0" smtClean="0"/>
              <a:t>Environmental externalities in transport appraisal do not fully reflect the social conflict linked to environmental change</a:t>
            </a:r>
          </a:p>
          <a:p>
            <a:pPr lvl="0">
              <a:buFont typeface="Arial" pitchFamily="34" charset="0"/>
              <a:buChar char="•"/>
            </a:pPr>
            <a:endParaRPr lang="ca-ES" dirty="0"/>
          </a:p>
          <a:p>
            <a:pPr lvl="0">
              <a:buFont typeface="Arial" pitchFamily="34" charset="0"/>
              <a:buChar char="•"/>
            </a:pPr>
            <a:r>
              <a:rPr lang="ca-ES" dirty="0" smtClean="0">
                <a:solidFill>
                  <a:srgbClr val="FF0000"/>
                </a:solidFill>
              </a:rPr>
              <a:t>Cultural </a:t>
            </a:r>
            <a:r>
              <a:rPr lang="ca-ES" dirty="0" err="1" smtClean="0">
                <a:solidFill>
                  <a:srgbClr val="FF0000"/>
                </a:solidFill>
              </a:rPr>
              <a:t>aspects</a:t>
            </a:r>
            <a:r>
              <a:rPr lang="ca-ES" dirty="0" smtClean="0">
                <a:solidFill>
                  <a:srgbClr val="FF0000"/>
                </a:solidFill>
              </a:rPr>
              <a:t> </a:t>
            </a:r>
            <a:r>
              <a:rPr lang="ca-ES" dirty="0" err="1" smtClean="0">
                <a:solidFill>
                  <a:srgbClr val="FF0000"/>
                </a:solidFill>
              </a:rPr>
              <a:t>are</a:t>
            </a:r>
            <a:r>
              <a:rPr lang="ca-ES" dirty="0" smtClean="0">
                <a:solidFill>
                  <a:srgbClr val="FF0000"/>
                </a:solidFill>
              </a:rPr>
              <a:t> </a:t>
            </a:r>
            <a:r>
              <a:rPr lang="ca-ES" dirty="0" err="1" smtClean="0">
                <a:solidFill>
                  <a:srgbClr val="FF0000"/>
                </a:solidFill>
              </a:rPr>
              <a:t>the</a:t>
            </a:r>
            <a:r>
              <a:rPr lang="ca-ES" dirty="0" smtClean="0">
                <a:solidFill>
                  <a:srgbClr val="FF0000"/>
                </a:solidFill>
              </a:rPr>
              <a:t> </a:t>
            </a:r>
            <a:r>
              <a:rPr lang="ca-ES" dirty="0" err="1" smtClean="0">
                <a:solidFill>
                  <a:srgbClr val="FF0000"/>
                </a:solidFill>
              </a:rPr>
              <a:t>key</a:t>
            </a:r>
            <a:r>
              <a:rPr lang="ca-ES" dirty="0" smtClean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Event | date | location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2188-D096-4B10-AA7C-B7B77F70961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 descr="MCRIT_FINAL_i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60" y="6357958"/>
            <a:ext cx="1028299" cy="39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2" b="22843"/>
          <a:stretch/>
        </p:blipFill>
        <p:spPr>
          <a:xfrm>
            <a:off x="0" y="-1"/>
            <a:ext cx="12192000" cy="380197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For more information please contact: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20622" y="5512573"/>
            <a:ext cx="9016604" cy="104463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n-US" sz="1800" b="1" dirty="0" err="1" smtClean="0">
                <a:latin typeface="Franklin Gothic Book" panose="020B0503020102020204" pitchFamily="34" charset="0"/>
              </a:rPr>
              <a:t>Andreu</a:t>
            </a:r>
            <a:r>
              <a:rPr lang="en-US" sz="1800" b="1" dirty="0" smtClean="0">
                <a:latin typeface="Franklin Gothic Book" panose="020B0503020102020204" pitchFamily="34" charset="0"/>
              </a:rPr>
              <a:t> </a:t>
            </a:r>
            <a:r>
              <a:rPr lang="en-US" sz="1800" b="1" dirty="0" err="1" smtClean="0">
                <a:latin typeface="Franklin Gothic Book" panose="020B0503020102020204" pitchFamily="34" charset="0"/>
              </a:rPr>
              <a:t>Ulied</a:t>
            </a:r>
            <a:endParaRPr lang="en-US" sz="1800" b="1" dirty="0" smtClean="0">
              <a:latin typeface="Franklin Gothic Book" panose="020B05030201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en-US" sz="1800" dirty="0" smtClean="0">
                <a:latin typeface="Franklin Gothic Book" panose="020B0503020102020204" pitchFamily="34" charset="0"/>
              </a:rPr>
              <a:t>Contact details</a:t>
            </a:r>
          </a:p>
          <a:p>
            <a:pPr algn="l">
              <a:lnSpc>
                <a:spcPct val="110000"/>
              </a:lnSpc>
            </a:pPr>
            <a:r>
              <a:rPr lang="en-US" sz="1800" dirty="0" smtClean="0">
                <a:latin typeface="Franklin Gothic Book" panose="020B0503020102020204" pitchFamily="34" charset="0"/>
              </a:rPr>
              <a:t>ulied@mcrit.com</a:t>
            </a:r>
          </a:p>
        </p:txBody>
      </p:sp>
      <p:pic>
        <p:nvPicPr>
          <p:cNvPr id="10" name="Picture 9" descr="MCRIT_FINAL_ic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205" y="5147635"/>
            <a:ext cx="2060265" cy="78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2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indset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4756F"/>
      </a:accent1>
      <a:accent2>
        <a:srgbClr val="FF8C00"/>
      </a:accent2>
      <a:accent3>
        <a:srgbClr val="2E6427"/>
      </a:accent3>
      <a:accent4>
        <a:srgbClr val="FF2D00"/>
      </a:accent4>
      <a:accent5>
        <a:srgbClr val="2E0927"/>
      </a:accent5>
      <a:accent6>
        <a:srgbClr val="D90000"/>
      </a:accent6>
      <a:hlink>
        <a:srgbClr val="04756F"/>
      </a:hlink>
      <a:folHlink>
        <a:srgbClr val="2E0927"/>
      </a:folHlink>
    </a:clrScheme>
    <a:fontScheme name="Mindsets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360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Franklin Gothic Demi</vt:lpstr>
      <vt:lpstr>Franklin Gothic Medium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 European Integrat</dc:creator>
  <cp:lastModifiedBy>Silvia Gaggi</cp:lastModifiedBy>
  <cp:revision>108</cp:revision>
  <dcterms:created xsi:type="dcterms:W3CDTF">2015-05-12T10:45:22Z</dcterms:created>
  <dcterms:modified xsi:type="dcterms:W3CDTF">2016-09-26T15:27:17Z</dcterms:modified>
</cp:coreProperties>
</file>